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596" r:id="rId37"/>
    <p:sldId id="2597" r:id="rId38"/>
    <p:sldId id="2598" r:id="rId39"/>
    <p:sldId id="2599" r:id="rId40"/>
    <p:sldId id="2600" r:id="rId41"/>
    <p:sldId id="2601" r:id="rId42"/>
    <p:sldId id="260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 Agentic Design Patterns with AutoGen" id="{57728DC3-DF55-415C-A4EF-3A88599A26CC}">
          <p14:sldIdLst>
            <p14:sldId id="2561"/>
            <p14:sldId id="2562"/>
          </p14:sldIdLst>
        </p14:section>
        <p14:section name="Title Slide" id="{96417D78-F432-4899-9F82-CDB1F533FC11}">
          <p14:sldIdLst>
            <p14:sldId id="2563"/>
            <p14:sldId id="2564"/>
            <p14:sldId id="2565"/>
          </p14:sldIdLst>
        </p14:section>
        <p14:section name="Introduction" id="{DF7AC28B-2504-4E6F-90D8-DF37DAB7C445}">
          <p14:sldIdLst>
            <p14:sldId id="2566"/>
            <p14:sldId id="2567"/>
            <p14:sldId id="2568"/>
            <p14:sldId id="2569"/>
          </p14:sldIdLst>
        </p14:section>
        <p14:section name="Why Patterns Matter" id="{3900B81B-5118-4EC0-A9E9-CC59C9CDD67B}">
          <p14:sldIdLst>
            <p14:sldId id="2570"/>
            <p14:sldId id="2571"/>
            <p14:sldId id="2572"/>
            <p14:sldId id="2573"/>
          </p14:sldIdLst>
        </p14:section>
        <p14:section name="AutoGen Overview" id="{D290E2C5-668A-49D4-B7E7-0DBF1C15F218}">
          <p14:sldIdLst>
            <p14:sldId id="2574"/>
            <p14:sldId id="2575"/>
            <p14:sldId id="2576"/>
            <p14:sldId id="2577"/>
          </p14:sldIdLst>
        </p14:section>
        <p14:section name="Pattern 1: Flexibility" id="{671A4F74-8B89-48DE-AD88-0746DED3A8E5}">
          <p14:sldIdLst>
            <p14:sldId id="2578"/>
            <p14:sldId id="2579"/>
            <p14:sldId id="2580"/>
            <p14:sldId id="2581"/>
          </p14:sldIdLst>
        </p14:section>
        <p14:section name="Pattern 2: Scalability" id="{D7B07220-BDC4-4482-8659-FB0F4C469200}">
          <p14:sldIdLst>
            <p14:sldId id="2582"/>
            <p14:sldId id="2583"/>
            <p14:sldId id="2584"/>
            <p14:sldId id="2585"/>
          </p14:sldIdLst>
        </p14:section>
        <p14:section name="Pattern 3: Collaboration" id="{F388D775-366D-45C8-A706-607A3EFC83C1}">
          <p14:sldIdLst>
            <p14:sldId id="2586"/>
            <p14:sldId id="2587"/>
            <p14:sldId id="2588"/>
            <p14:sldId id="2589"/>
          </p14:sldIdLst>
        </p14:section>
        <p14:section name="Pattern 4: Decision-Making" id="{7D0154D0-FA84-4D1B-8E2C-B7DF2C1AEBF0}">
          <p14:sldIdLst>
            <p14:sldId id="2590"/>
            <p14:sldId id="2591"/>
            <p14:sldId id="2592"/>
            <p14:sldId id="2593"/>
          </p14:sldIdLst>
        </p14:section>
        <p14:section name="Multi-Agent Orchestration" id="{2E61AF2D-8D87-448F-945F-7837C19BDD14}">
          <p14:sldIdLst>
            <p14:sldId id="2594"/>
            <p14:sldId id="2595"/>
            <p14:sldId id="2596"/>
            <p14:sldId id="2597"/>
          </p14:sldIdLst>
        </p14:section>
        <p14:section name="Algorithms &amp; Protocols" id="{7A37EB8D-16E9-4B41-8EBD-BDD62714932C}">
          <p14:sldIdLst>
            <p14:sldId id="2598"/>
            <p14:sldId id="2599"/>
            <p14:sldId id="2600"/>
            <p14:sldId id="2601"/>
          </p14:sldIdLst>
        </p14:section>
        <p14:section name="Conclusion" id="{A50023B4-23FD-49C4-9AC6-363872B5D58A}">
          <p14:sldIdLst>
            <p14:sldId id="260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4184D0-F009-4A05-8883-6A7E870BEC3E}"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5FC441E9-1737-4C78-967B-113B9DC1B518}">
      <dgm:prSet/>
      <dgm:spPr/>
      <dgm:t>
        <a:bodyPr/>
        <a:lstStyle/>
        <a:p>
          <a:pPr>
            <a:lnSpc>
              <a:spcPct val="100000"/>
            </a:lnSpc>
            <a:defRPr b="1"/>
          </a:pPr>
          <a:r>
            <a:rPr lang="en-US"/>
            <a:t>Resource Allocation Optimization</a:t>
          </a:r>
        </a:p>
      </dgm:t>
    </dgm:pt>
    <dgm:pt modelId="{13F8C07C-CE39-40CD-A772-7F21005C6C87}" type="parTrans" cxnId="{8B83C6F4-8A43-415D-A5CC-F78ABB999ACE}">
      <dgm:prSet/>
      <dgm:spPr/>
      <dgm:t>
        <a:bodyPr/>
        <a:lstStyle/>
        <a:p>
          <a:endParaRPr lang="en-US"/>
        </a:p>
      </dgm:t>
    </dgm:pt>
    <dgm:pt modelId="{267D5A8C-21C6-4AC0-A86C-C274D888F96E}" type="sibTrans" cxnId="{8B83C6F4-8A43-415D-A5CC-F78ABB999ACE}">
      <dgm:prSet/>
      <dgm:spPr/>
      <dgm:t>
        <a:bodyPr/>
        <a:lstStyle/>
        <a:p>
          <a:pPr>
            <a:lnSpc>
              <a:spcPct val="100000"/>
            </a:lnSpc>
            <a:defRPr b="1"/>
          </a:pPr>
          <a:endParaRPr lang="en-US"/>
        </a:p>
      </dgm:t>
    </dgm:pt>
    <dgm:pt modelId="{CD2EB20A-9BEB-4D3B-AE9C-D54042AE8D17}">
      <dgm:prSet/>
      <dgm:spPr/>
      <dgm:t>
        <a:bodyPr/>
        <a:lstStyle/>
        <a:p>
          <a:pPr>
            <a:lnSpc>
              <a:spcPct val="100000"/>
            </a:lnSpc>
          </a:pPr>
          <a:r>
            <a:rPr lang="en-US"/>
            <a:t>Orchestration improves resource allocation to ensure efficient use of available assets.</a:t>
          </a:r>
        </a:p>
      </dgm:t>
    </dgm:pt>
    <dgm:pt modelId="{7F8334FB-A1FE-43D6-BA73-749B70D3A549}" type="parTrans" cxnId="{6528963A-CA5B-4347-B7E5-F897FF12F210}">
      <dgm:prSet/>
      <dgm:spPr/>
      <dgm:t>
        <a:bodyPr/>
        <a:lstStyle/>
        <a:p>
          <a:endParaRPr lang="en-US"/>
        </a:p>
      </dgm:t>
    </dgm:pt>
    <dgm:pt modelId="{1455D78A-114F-492B-86B8-477AD2E54265}" type="sibTrans" cxnId="{6528963A-CA5B-4347-B7E5-F897FF12F210}">
      <dgm:prSet/>
      <dgm:spPr/>
      <dgm:t>
        <a:bodyPr/>
        <a:lstStyle/>
        <a:p>
          <a:endParaRPr lang="en-US"/>
        </a:p>
      </dgm:t>
    </dgm:pt>
    <dgm:pt modelId="{CE0D4697-62F5-4BFC-B458-CB1D47BB2FC6}">
      <dgm:prSet/>
      <dgm:spPr/>
      <dgm:t>
        <a:bodyPr/>
        <a:lstStyle/>
        <a:p>
          <a:pPr>
            <a:lnSpc>
              <a:spcPct val="100000"/>
            </a:lnSpc>
            <a:defRPr b="1"/>
          </a:pPr>
          <a:r>
            <a:rPr lang="en-US"/>
            <a:t>Workload Balancing</a:t>
          </a:r>
        </a:p>
      </dgm:t>
    </dgm:pt>
    <dgm:pt modelId="{C05A2DBA-0226-4A42-B8F9-6467BF2FCBBF}" type="parTrans" cxnId="{F7F9F19D-DCD4-4C7C-88D8-81E2069352FA}">
      <dgm:prSet/>
      <dgm:spPr/>
      <dgm:t>
        <a:bodyPr/>
        <a:lstStyle/>
        <a:p>
          <a:endParaRPr lang="en-US"/>
        </a:p>
      </dgm:t>
    </dgm:pt>
    <dgm:pt modelId="{68D6DA98-AD5B-45C8-BF38-50AF0DB1B330}" type="sibTrans" cxnId="{F7F9F19D-DCD4-4C7C-88D8-81E2069352FA}">
      <dgm:prSet/>
      <dgm:spPr/>
      <dgm:t>
        <a:bodyPr/>
        <a:lstStyle/>
        <a:p>
          <a:pPr>
            <a:lnSpc>
              <a:spcPct val="100000"/>
            </a:lnSpc>
            <a:defRPr b="1"/>
          </a:pPr>
          <a:endParaRPr lang="en-US"/>
        </a:p>
      </dgm:t>
    </dgm:pt>
    <dgm:pt modelId="{582D3C6B-2D8A-459F-A0A8-6D06363CFA5E}">
      <dgm:prSet/>
      <dgm:spPr/>
      <dgm:t>
        <a:bodyPr/>
        <a:lstStyle/>
        <a:p>
          <a:pPr>
            <a:lnSpc>
              <a:spcPct val="100000"/>
            </a:lnSpc>
          </a:pPr>
          <a:r>
            <a:rPr lang="en-US"/>
            <a:t>Balancing workloads helps prevent overload and improves system performance.</a:t>
          </a:r>
        </a:p>
      </dgm:t>
    </dgm:pt>
    <dgm:pt modelId="{28B80D0E-F2F4-45FA-A5AA-DA426877D4CC}" type="parTrans" cxnId="{DD6562E2-EE1A-4744-9BA9-068506C58D60}">
      <dgm:prSet/>
      <dgm:spPr/>
      <dgm:t>
        <a:bodyPr/>
        <a:lstStyle/>
        <a:p>
          <a:endParaRPr lang="en-US"/>
        </a:p>
      </dgm:t>
    </dgm:pt>
    <dgm:pt modelId="{36AF64F2-7193-4CBA-8CC5-7720ED491F5F}" type="sibTrans" cxnId="{DD6562E2-EE1A-4744-9BA9-068506C58D60}">
      <dgm:prSet/>
      <dgm:spPr/>
      <dgm:t>
        <a:bodyPr/>
        <a:lstStyle/>
        <a:p>
          <a:endParaRPr lang="en-US"/>
        </a:p>
      </dgm:t>
    </dgm:pt>
    <dgm:pt modelId="{92E1BE2E-76FE-4F2E-8B21-E02D37A2A735}">
      <dgm:prSet/>
      <dgm:spPr/>
      <dgm:t>
        <a:bodyPr/>
        <a:lstStyle/>
        <a:p>
          <a:pPr>
            <a:lnSpc>
              <a:spcPct val="100000"/>
            </a:lnSpc>
            <a:defRPr b="1"/>
          </a:pPr>
          <a:r>
            <a:rPr lang="en-US"/>
            <a:t>Bottleneck Minimization</a:t>
          </a:r>
        </a:p>
      </dgm:t>
    </dgm:pt>
    <dgm:pt modelId="{CCCA527F-8A58-468B-8504-FAAFDD645DBC}" type="parTrans" cxnId="{2C2337C1-0C88-43BB-9016-A6C3DF436989}">
      <dgm:prSet/>
      <dgm:spPr/>
      <dgm:t>
        <a:bodyPr/>
        <a:lstStyle/>
        <a:p>
          <a:endParaRPr lang="en-US"/>
        </a:p>
      </dgm:t>
    </dgm:pt>
    <dgm:pt modelId="{149FA3EA-3A5A-49D4-B4B0-4EAE3C62D2F1}" type="sibTrans" cxnId="{2C2337C1-0C88-43BB-9016-A6C3DF436989}">
      <dgm:prSet/>
      <dgm:spPr/>
      <dgm:t>
        <a:bodyPr/>
        <a:lstStyle/>
        <a:p>
          <a:endParaRPr lang="en-US"/>
        </a:p>
      </dgm:t>
    </dgm:pt>
    <dgm:pt modelId="{C6CF951C-6896-413E-A7E9-30EC392E557D}">
      <dgm:prSet/>
      <dgm:spPr/>
      <dgm:t>
        <a:bodyPr/>
        <a:lstStyle/>
        <a:p>
          <a:pPr>
            <a:lnSpc>
              <a:spcPct val="100000"/>
            </a:lnSpc>
          </a:pPr>
          <a:r>
            <a:rPr lang="en-US"/>
            <a:t>Reducing bottlenecks ensures smoother workflows and faster task completion.</a:t>
          </a:r>
        </a:p>
      </dgm:t>
    </dgm:pt>
    <dgm:pt modelId="{B62D2D59-2D0C-42B8-872A-7D66B00979B7}" type="parTrans" cxnId="{690AAE8F-22BE-40BE-A578-399BB6041E58}">
      <dgm:prSet/>
      <dgm:spPr/>
      <dgm:t>
        <a:bodyPr/>
        <a:lstStyle/>
        <a:p>
          <a:endParaRPr lang="en-US"/>
        </a:p>
      </dgm:t>
    </dgm:pt>
    <dgm:pt modelId="{ABB1F1DD-166A-4FAD-9988-4A65BD4C618D}" type="sibTrans" cxnId="{690AAE8F-22BE-40BE-A578-399BB6041E58}">
      <dgm:prSet/>
      <dgm:spPr/>
      <dgm:t>
        <a:bodyPr/>
        <a:lstStyle/>
        <a:p>
          <a:endParaRPr lang="en-US"/>
        </a:p>
      </dgm:t>
    </dgm:pt>
    <dgm:pt modelId="{5B9C9DF4-BD80-468B-AD17-5733D4FA60DA}" type="pres">
      <dgm:prSet presAssocID="{474184D0-F009-4A05-8883-6A7E870BEC3E}" presName="Root" presStyleCnt="0">
        <dgm:presLayoutVars>
          <dgm:dir/>
          <dgm:resizeHandles val="exact"/>
        </dgm:presLayoutVars>
      </dgm:prSet>
      <dgm:spPr/>
    </dgm:pt>
    <dgm:pt modelId="{EDFAC808-FB70-48BC-B827-E89B9B42C292}" type="pres">
      <dgm:prSet presAssocID="{5FC441E9-1737-4C78-967B-113B9DC1B518}" presName="Composite" presStyleCnt="0"/>
      <dgm:spPr/>
    </dgm:pt>
    <dgm:pt modelId="{A6F4702E-E3BB-4B83-BEC4-B81C93814328}" type="pres">
      <dgm:prSet presAssocID="{5FC441E9-1737-4C78-967B-113B9DC1B518}"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3548" r="16453" b="2"/>
          <a:stretch/>
        </a:blipFill>
      </dgm:spPr>
      <dgm:extLst>
        <a:ext uri="{E40237B7-FDA0-4F09-8148-C483321AD2D9}">
          <dgm14:cNvPr xmlns:dgm14="http://schemas.microsoft.com/office/drawing/2010/diagram" id="0" name="" descr="3D pastel pie chart"/>
        </a:ext>
      </dgm:extLst>
    </dgm:pt>
    <dgm:pt modelId="{A14520B7-986B-4806-9C25-B3EA2A707F4A}" type="pres">
      <dgm:prSet presAssocID="{5FC441E9-1737-4C78-967B-113B9DC1B518}" presName="Subtitle" presStyleLbl="revTx" presStyleIdx="0" presStyleCnt="6">
        <dgm:presLayoutVars>
          <dgm:chMax val="0"/>
          <dgm:bulletEnabled/>
        </dgm:presLayoutVars>
      </dgm:prSet>
      <dgm:spPr/>
    </dgm:pt>
    <dgm:pt modelId="{63EEAB36-C0A1-40EF-A67C-7F6408645253}" type="pres">
      <dgm:prSet presAssocID="{5FC441E9-1737-4C78-967B-113B9DC1B518}" presName="Description" presStyleLbl="revTx" presStyleIdx="1" presStyleCnt="6">
        <dgm:presLayoutVars>
          <dgm:bulletEnabled/>
        </dgm:presLayoutVars>
      </dgm:prSet>
      <dgm:spPr/>
    </dgm:pt>
    <dgm:pt modelId="{9BDFE455-E339-4051-A3E7-E5ABE0496FE5}" type="pres">
      <dgm:prSet presAssocID="{267D5A8C-21C6-4AC0-A86C-C274D888F96E}" presName="sibTrans" presStyleLbl="sibTrans2D1" presStyleIdx="0" presStyleCnt="0"/>
      <dgm:spPr/>
    </dgm:pt>
    <dgm:pt modelId="{9CA72F02-9009-4F5D-9AB2-46877AC55065}" type="pres">
      <dgm:prSet presAssocID="{CE0D4697-62F5-4BFC-B458-CB1D47BB2FC6}" presName="Composite" presStyleCnt="0"/>
      <dgm:spPr/>
    </dgm:pt>
    <dgm:pt modelId="{F8BF6DCD-8D35-4B17-BC49-E10D7B99434D}" type="pres">
      <dgm:prSet presAssocID="{CE0D4697-62F5-4BFC-B458-CB1D47BB2FC6}"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3155" r="11840" b="-7"/>
          <a:stretch/>
        </a:blipFill>
      </dgm:spPr>
      <dgm:extLst>
        <a:ext uri="{E40237B7-FDA0-4F09-8148-C483321AD2D9}">
          <dgm14:cNvPr xmlns:dgm14="http://schemas.microsoft.com/office/drawing/2010/diagram" id="0" name="" descr="Desktop computers connected in a network.See all my"/>
        </a:ext>
      </dgm:extLst>
    </dgm:pt>
    <dgm:pt modelId="{E12ECC0C-A76D-4C32-B53E-AA3C87AA380E}" type="pres">
      <dgm:prSet presAssocID="{CE0D4697-62F5-4BFC-B458-CB1D47BB2FC6}" presName="Subtitle" presStyleLbl="revTx" presStyleIdx="2" presStyleCnt="6">
        <dgm:presLayoutVars>
          <dgm:chMax val="0"/>
          <dgm:bulletEnabled/>
        </dgm:presLayoutVars>
      </dgm:prSet>
      <dgm:spPr/>
    </dgm:pt>
    <dgm:pt modelId="{374D6C26-4129-4FC2-934C-462BD49CE8AF}" type="pres">
      <dgm:prSet presAssocID="{CE0D4697-62F5-4BFC-B458-CB1D47BB2FC6}" presName="Description" presStyleLbl="revTx" presStyleIdx="3" presStyleCnt="6">
        <dgm:presLayoutVars>
          <dgm:bulletEnabled/>
        </dgm:presLayoutVars>
      </dgm:prSet>
      <dgm:spPr/>
    </dgm:pt>
    <dgm:pt modelId="{351F5160-81B7-4808-A247-97C7384990E3}" type="pres">
      <dgm:prSet presAssocID="{68D6DA98-AD5B-45C8-BF38-50AF0DB1B330}" presName="sibTrans" presStyleLbl="sibTrans2D1" presStyleIdx="0" presStyleCnt="0"/>
      <dgm:spPr/>
    </dgm:pt>
    <dgm:pt modelId="{729C815C-6E6F-46E6-A42B-2059EF1F9D81}" type="pres">
      <dgm:prSet presAssocID="{92E1BE2E-76FE-4F2E-8B21-E02D37A2A735}" presName="Composite" presStyleCnt="0"/>
      <dgm:spPr/>
    </dgm:pt>
    <dgm:pt modelId="{47716539-60B9-4B9A-9360-3A0130EE7589}" type="pres">
      <dgm:prSet presAssocID="{92E1BE2E-76FE-4F2E-8B21-E02D37A2A735}"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568" r="18935" b="5"/>
          <a:stretch/>
        </a:blipFill>
      </dgm:spPr>
      <dgm:extLst>
        <a:ext uri="{E40237B7-FDA0-4F09-8148-C483321AD2D9}">
          <dgm14:cNvPr xmlns:dgm14="http://schemas.microsoft.com/office/drawing/2010/diagram" id="0" name="" descr="Female drawing flow chart"/>
        </a:ext>
      </dgm:extLst>
    </dgm:pt>
    <dgm:pt modelId="{10698F06-4B72-4D21-BD08-785C8748C9DC}" type="pres">
      <dgm:prSet presAssocID="{92E1BE2E-76FE-4F2E-8B21-E02D37A2A735}" presName="Subtitle" presStyleLbl="revTx" presStyleIdx="4" presStyleCnt="6">
        <dgm:presLayoutVars>
          <dgm:chMax val="0"/>
          <dgm:bulletEnabled/>
        </dgm:presLayoutVars>
      </dgm:prSet>
      <dgm:spPr/>
    </dgm:pt>
    <dgm:pt modelId="{40EFD972-07B5-4571-8BB8-DC406B2EFE09}" type="pres">
      <dgm:prSet presAssocID="{92E1BE2E-76FE-4F2E-8B21-E02D37A2A735}" presName="Description" presStyleLbl="revTx" presStyleIdx="5" presStyleCnt="6">
        <dgm:presLayoutVars>
          <dgm:bulletEnabled/>
        </dgm:presLayoutVars>
      </dgm:prSet>
      <dgm:spPr/>
    </dgm:pt>
  </dgm:ptLst>
  <dgm:cxnLst>
    <dgm:cxn modelId="{3ACF8110-86AF-42C9-AACC-B5B7A440AC27}" type="presOf" srcId="{C6CF951C-6896-413E-A7E9-30EC392E557D}" destId="{40EFD972-07B5-4571-8BB8-DC406B2EFE09}" srcOrd="0" destOrd="0" presId="urn:microsoft.com/office/officeart/2024/3/layout/verticalVisualTextBlock1"/>
    <dgm:cxn modelId="{6528963A-CA5B-4347-B7E5-F897FF12F210}" srcId="{5FC441E9-1737-4C78-967B-113B9DC1B518}" destId="{CD2EB20A-9BEB-4D3B-AE9C-D54042AE8D17}" srcOrd="0" destOrd="0" parTransId="{7F8334FB-A1FE-43D6-BA73-749B70D3A549}" sibTransId="{1455D78A-114F-492B-86B8-477AD2E54265}"/>
    <dgm:cxn modelId="{DD026D5F-ABA1-405A-BC7A-BE10DC0CCF71}" type="presOf" srcId="{92E1BE2E-76FE-4F2E-8B21-E02D37A2A735}" destId="{10698F06-4B72-4D21-BD08-785C8748C9DC}" srcOrd="0" destOrd="0" presId="urn:microsoft.com/office/officeart/2024/3/layout/verticalVisualTextBlock1"/>
    <dgm:cxn modelId="{D5D17E67-5036-4392-96E3-0EC1D03C0910}" type="presOf" srcId="{CE0D4697-62F5-4BFC-B458-CB1D47BB2FC6}" destId="{E12ECC0C-A76D-4C32-B53E-AA3C87AA380E}" srcOrd="0" destOrd="0" presId="urn:microsoft.com/office/officeart/2024/3/layout/verticalVisualTextBlock1"/>
    <dgm:cxn modelId="{68E76871-0900-4858-A90D-D81C6B01833F}" type="presOf" srcId="{CD2EB20A-9BEB-4D3B-AE9C-D54042AE8D17}" destId="{63EEAB36-C0A1-40EF-A67C-7F6408645253}" srcOrd="0" destOrd="0" presId="urn:microsoft.com/office/officeart/2024/3/layout/verticalVisualTextBlock1"/>
    <dgm:cxn modelId="{124F6C7E-0540-4011-B2CA-EDCCA9CA260D}" type="presOf" srcId="{474184D0-F009-4A05-8883-6A7E870BEC3E}" destId="{5B9C9DF4-BD80-468B-AD17-5733D4FA60DA}" srcOrd="0" destOrd="0" presId="urn:microsoft.com/office/officeart/2024/3/layout/verticalVisualTextBlock1"/>
    <dgm:cxn modelId="{47E32386-E3AB-43F6-A3CF-205F62597EAE}" type="presOf" srcId="{68D6DA98-AD5B-45C8-BF38-50AF0DB1B330}" destId="{351F5160-81B7-4808-A247-97C7384990E3}" srcOrd="0" destOrd="0" presId="urn:microsoft.com/office/officeart/2024/3/layout/verticalVisualTextBlock1"/>
    <dgm:cxn modelId="{690AAE8F-22BE-40BE-A578-399BB6041E58}" srcId="{92E1BE2E-76FE-4F2E-8B21-E02D37A2A735}" destId="{C6CF951C-6896-413E-A7E9-30EC392E557D}" srcOrd="0" destOrd="0" parTransId="{B62D2D59-2D0C-42B8-872A-7D66B00979B7}" sibTransId="{ABB1F1DD-166A-4FAD-9988-4A65BD4C618D}"/>
    <dgm:cxn modelId="{3FF4DE98-6799-459E-935D-063BDB33751C}" type="presOf" srcId="{5FC441E9-1737-4C78-967B-113B9DC1B518}" destId="{A14520B7-986B-4806-9C25-B3EA2A707F4A}" srcOrd="0" destOrd="0" presId="urn:microsoft.com/office/officeart/2024/3/layout/verticalVisualTextBlock1"/>
    <dgm:cxn modelId="{F7F9F19D-DCD4-4C7C-88D8-81E2069352FA}" srcId="{474184D0-F009-4A05-8883-6A7E870BEC3E}" destId="{CE0D4697-62F5-4BFC-B458-CB1D47BB2FC6}" srcOrd="1" destOrd="0" parTransId="{C05A2DBA-0226-4A42-B8F9-6467BF2FCBBF}" sibTransId="{68D6DA98-AD5B-45C8-BF38-50AF0DB1B330}"/>
    <dgm:cxn modelId="{A743BBAF-DED0-4A3A-BD5C-29CB4EA82C11}" type="presOf" srcId="{582D3C6B-2D8A-459F-A0A8-6D06363CFA5E}" destId="{374D6C26-4129-4FC2-934C-462BD49CE8AF}" srcOrd="0" destOrd="0" presId="urn:microsoft.com/office/officeart/2024/3/layout/verticalVisualTextBlock1"/>
    <dgm:cxn modelId="{2C2337C1-0C88-43BB-9016-A6C3DF436989}" srcId="{474184D0-F009-4A05-8883-6A7E870BEC3E}" destId="{92E1BE2E-76FE-4F2E-8B21-E02D37A2A735}" srcOrd="2" destOrd="0" parTransId="{CCCA527F-8A58-468B-8504-FAAFDD645DBC}" sibTransId="{149FA3EA-3A5A-49D4-B4B0-4EAE3C62D2F1}"/>
    <dgm:cxn modelId="{DD6562E2-EE1A-4744-9BA9-068506C58D60}" srcId="{CE0D4697-62F5-4BFC-B458-CB1D47BB2FC6}" destId="{582D3C6B-2D8A-459F-A0A8-6D06363CFA5E}" srcOrd="0" destOrd="0" parTransId="{28B80D0E-F2F4-45FA-A5AA-DA426877D4CC}" sibTransId="{36AF64F2-7193-4CBA-8CC5-7720ED491F5F}"/>
    <dgm:cxn modelId="{0D4D42E3-3ADE-4974-BCFC-542614111F8D}" type="presOf" srcId="{267D5A8C-21C6-4AC0-A86C-C274D888F96E}" destId="{9BDFE455-E339-4051-A3E7-E5ABE0496FE5}" srcOrd="0" destOrd="0" presId="urn:microsoft.com/office/officeart/2024/3/layout/verticalVisualTextBlock1"/>
    <dgm:cxn modelId="{8B83C6F4-8A43-415D-A5CC-F78ABB999ACE}" srcId="{474184D0-F009-4A05-8883-6A7E870BEC3E}" destId="{5FC441E9-1737-4C78-967B-113B9DC1B518}" srcOrd="0" destOrd="0" parTransId="{13F8C07C-CE39-40CD-A772-7F21005C6C87}" sibTransId="{267D5A8C-21C6-4AC0-A86C-C274D888F96E}"/>
    <dgm:cxn modelId="{04DC51E7-05D5-4EAD-8D96-D3A71DC0C5B7}" type="presParOf" srcId="{5B9C9DF4-BD80-468B-AD17-5733D4FA60DA}" destId="{EDFAC808-FB70-48BC-B827-E89B9B42C292}" srcOrd="0" destOrd="0" presId="urn:microsoft.com/office/officeart/2024/3/layout/verticalVisualTextBlock1"/>
    <dgm:cxn modelId="{34458172-CFC2-4A76-807E-C0C975B23034}" type="presParOf" srcId="{EDFAC808-FB70-48BC-B827-E89B9B42C292}" destId="{A6F4702E-E3BB-4B83-BEC4-B81C93814328}" srcOrd="0" destOrd="0" presId="urn:microsoft.com/office/officeart/2024/3/layout/verticalVisualTextBlock1"/>
    <dgm:cxn modelId="{1A95C257-0FD9-4BA8-9331-49E2632EF7B2}" type="presParOf" srcId="{EDFAC808-FB70-48BC-B827-E89B9B42C292}" destId="{A14520B7-986B-4806-9C25-B3EA2A707F4A}" srcOrd="1" destOrd="0" presId="urn:microsoft.com/office/officeart/2024/3/layout/verticalVisualTextBlock1"/>
    <dgm:cxn modelId="{1F4C3563-E25D-4916-BF5E-5D3FF3D5F724}" type="presParOf" srcId="{EDFAC808-FB70-48BC-B827-E89B9B42C292}" destId="{63EEAB36-C0A1-40EF-A67C-7F6408645253}" srcOrd="2" destOrd="0" presId="urn:microsoft.com/office/officeart/2024/3/layout/verticalVisualTextBlock1"/>
    <dgm:cxn modelId="{85770DB9-201A-4576-B103-1A217801E55D}" type="presParOf" srcId="{5B9C9DF4-BD80-468B-AD17-5733D4FA60DA}" destId="{9BDFE455-E339-4051-A3E7-E5ABE0496FE5}" srcOrd="1" destOrd="0" presId="urn:microsoft.com/office/officeart/2024/3/layout/verticalVisualTextBlock1"/>
    <dgm:cxn modelId="{1B8B8CEB-D5F9-4174-9126-1F2745C144E5}" type="presParOf" srcId="{5B9C9DF4-BD80-468B-AD17-5733D4FA60DA}" destId="{9CA72F02-9009-4F5D-9AB2-46877AC55065}" srcOrd="2" destOrd="0" presId="urn:microsoft.com/office/officeart/2024/3/layout/verticalVisualTextBlock1"/>
    <dgm:cxn modelId="{EAC7C73C-C67A-42FF-BAB2-33411AA67261}" type="presParOf" srcId="{9CA72F02-9009-4F5D-9AB2-46877AC55065}" destId="{F8BF6DCD-8D35-4B17-BC49-E10D7B99434D}" srcOrd="0" destOrd="0" presId="urn:microsoft.com/office/officeart/2024/3/layout/verticalVisualTextBlock1"/>
    <dgm:cxn modelId="{3EBACC96-BF00-4345-9C0D-85A805825DDB}" type="presParOf" srcId="{9CA72F02-9009-4F5D-9AB2-46877AC55065}" destId="{E12ECC0C-A76D-4C32-B53E-AA3C87AA380E}" srcOrd="1" destOrd="0" presId="urn:microsoft.com/office/officeart/2024/3/layout/verticalVisualTextBlock1"/>
    <dgm:cxn modelId="{57D8133E-374D-49A3-A02D-7891DF7C8AFA}" type="presParOf" srcId="{9CA72F02-9009-4F5D-9AB2-46877AC55065}" destId="{374D6C26-4129-4FC2-934C-462BD49CE8AF}" srcOrd="2" destOrd="0" presId="urn:microsoft.com/office/officeart/2024/3/layout/verticalVisualTextBlock1"/>
    <dgm:cxn modelId="{3A677EE4-EC29-4B33-83E2-F7A60B780FDC}" type="presParOf" srcId="{5B9C9DF4-BD80-468B-AD17-5733D4FA60DA}" destId="{351F5160-81B7-4808-A247-97C7384990E3}" srcOrd="3" destOrd="0" presId="urn:microsoft.com/office/officeart/2024/3/layout/verticalVisualTextBlock1"/>
    <dgm:cxn modelId="{1C094F79-908A-4E2C-9DD7-A2ADC796C87E}" type="presParOf" srcId="{5B9C9DF4-BD80-468B-AD17-5733D4FA60DA}" destId="{729C815C-6E6F-46E6-A42B-2059EF1F9D81}" srcOrd="4" destOrd="0" presId="urn:microsoft.com/office/officeart/2024/3/layout/verticalVisualTextBlock1"/>
    <dgm:cxn modelId="{C51601BB-45C7-4A34-848A-1A2A8AB69720}" type="presParOf" srcId="{729C815C-6E6F-46E6-A42B-2059EF1F9D81}" destId="{47716539-60B9-4B9A-9360-3A0130EE7589}" srcOrd="0" destOrd="0" presId="urn:microsoft.com/office/officeart/2024/3/layout/verticalVisualTextBlock1"/>
    <dgm:cxn modelId="{C0F0F1A6-3FF0-40FA-BDA4-E16B79A1202D}" type="presParOf" srcId="{729C815C-6E6F-46E6-A42B-2059EF1F9D81}" destId="{10698F06-4B72-4D21-BD08-785C8748C9DC}" srcOrd="1" destOrd="0" presId="urn:microsoft.com/office/officeart/2024/3/layout/verticalVisualTextBlock1"/>
    <dgm:cxn modelId="{4482877E-D376-4F6E-9B0A-2CFD3DECEB8F}" type="presParOf" srcId="{729C815C-6E6F-46E6-A42B-2059EF1F9D81}" destId="{40EFD972-07B5-4571-8BB8-DC406B2EFE09}"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3EDFB2-D22B-4BAF-87D7-3AAB1AB6AFEA}"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477EBBA-80C5-4861-8875-AC995D5C02B1}">
      <dgm:prSet/>
      <dgm:spPr/>
      <dgm:t>
        <a:bodyPr/>
        <a:lstStyle/>
        <a:p>
          <a:pPr>
            <a:lnSpc>
              <a:spcPct val="100000"/>
            </a:lnSpc>
            <a:defRPr b="1"/>
          </a:pPr>
          <a:r>
            <a:rPr lang="en-US"/>
            <a:t>Powerful Frameworks</a:t>
          </a:r>
        </a:p>
      </dgm:t>
    </dgm:pt>
    <dgm:pt modelId="{F6A6C0DB-25BC-43CB-B040-685F4E3F63CB}" type="parTrans" cxnId="{14DCEAAC-89FF-4C17-BFC0-B2195C969172}">
      <dgm:prSet/>
      <dgm:spPr/>
      <dgm:t>
        <a:bodyPr/>
        <a:lstStyle/>
        <a:p>
          <a:endParaRPr lang="en-US"/>
        </a:p>
      </dgm:t>
    </dgm:pt>
    <dgm:pt modelId="{76E6DA47-4769-4C5B-9B91-E67854BDC874}" type="sibTrans" cxnId="{14DCEAAC-89FF-4C17-BFC0-B2195C969172}">
      <dgm:prSet/>
      <dgm:spPr/>
      <dgm:t>
        <a:bodyPr/>
        <a:lstStyle/>
        <a:p>
          <a:pPr>
            <a:lnSpc>
              <a:spcPct val="100000"/>
            </a:lnSpc>
            <a:defRPr b="1"/>
          </a:pPr>
          <a:endParaRPr lang="en-US"/>
        </a:p>
      </dgm:t>
    </dgm:pt>
    <dgm:pt modelId="{162FBCA9-4E97-49FD-ACC4-887DF9AD5BEE}">
      <dgm:prSet/>
      <dgm:spPr/>
      <dgm:t>
        <a:bodyPr/>
        <a:lstStyle/>
        <a:p>
          <a:pPr>
            <a:lnSpc>
              <a:spcPct val="100000"/>
            </a:lnSpc>
          </a:pPr>
          <a:r>
            <a:rPr lang="en-US"/>
            <a:t>AI agentic design patterns and AutoGen form powerful frameworks for multi-agent AI system development.</a:t>
          </a:r>
        </a:p>
      </dgm:t>
    </dgm:pt>
    <dgm:pt modelId="{0EBC700D-9608-428F-9141-4C862F886F29}" type="parTrans" cxnId="{E4E1D578-AEDF-45F4-B17C-DAFEC0080E87}">
      <dgm:prSet/>
      <dgm:spPr/>
      <dgm:t>
        <a:bodyPr/>
        <a:lstStyle/>
        <a:p>
          <a:endParaRPr lang="en-US"/>
        </a:p>
      </dgm:t>
    </dgm:pt>
    <dgm:pt modelId="{8FB86EAD-E883-4361-B066-75F16CCFE9CB}" type="sibTrans" cxnId="{E4E1D578-AEDF-45F4-B17C-DAFEC0080E87}">
      <dgm:prSet/>
      <dgm:spPr/>
      <dgm:t>
        <a:bodyPr/>
        <a:lstStyle/>
        <a:p>
          <a:endParaRPr lang="en-US"/>
        </a:p>
      </dgm:t>
    </dgm:pt>
    <dgm:pt modelId="{A50EF4F0-E3F4-4810-898C-4E55F370666F}">
      <dgm:prSet/>
      <dgm:spPr/>
      <dgm:t>
        <a:bodyPr/>
        <a:lstStyle/>
        <a:p>
          <a:pPr>
            <a:lnSpc>
              <a:spcPct val="100000"/>
            </a:lnSpc>
            <a:defRPr b="1"/>
          </a:pPr>
          <a:r>
            <a:rPr lang="en-US"/>
            <a:t>Flexibility and Scalability</a:t>
          </a:r>
        </a:p>
      </dgm:t>
    </dgm:pt>
    <dgm:pt modelId="{467C8EC5-8FA0-4CCB-891B-5CDC655C32D9}" type="parTrans" cxnId="{9B753314-07D3-4530-BAAF-AFAA80E676C4}">
      <dgm:prSet/>
      <dgm:spPr/>
      <dgm:t>
        <a:bodyPr/>
        <a:lstStyle/>
        <a:p>
          <a:endParaRPr lang="en-US"/>
        </a:p>
      </dgm:t>
    </dgm:pt>
    <dgm:pt modelId="{665DD881-E2F2-4B30-AED7-2C12CAFF85A9}" type="sibTrans" cxnId="{9B753314-07D3-4530-BAAF-AFAA80E676C4}">
      <dgm:prSet/>
      <dgm:spPr/>
      <dgm:t>
        <a:bodyPr/>
        <a:lstStyle/>
        <a:p>
          <a:pPr>
            <a:lnSpc>
              <a:spcPct val="100000"/>
            </a:lnSpc>
            <a:defRPr b="1"/>
          </a:pPr>
          <a:endParaRPr lang="en-US"/>
        </a:p>
      </dgm:t>
    </dgm:pt>
    <dgm:pt modelId="{2437BC46-8097-4968-BD4E-49F1A496AF86}">
      <dgm:prSet/>
      <dgm:spPr/>
      <dgm:t>
        <a:bodyPr/>
        <a:lstStyle/>
        <a:p>
          <a:pPr>
            <a:lnSpc>
              <a:spcPct val="100000"/>
            </a:lnSpc>
          </a:pPr>
          <a:r>
            <a:rPr lang="en-US"/>
            <a:t>These frameworks enable building flexible and scalable AI systems adaptable to various tasks and sizes.</a:t>
          </a:r>
        </a:p>
      </dgm:t>
    </dgm:pt>
    <dgm:pt modelId="{4DBE384D-4AEC-40DC-946E-D7F987CDBBD8}" type="parTrans" cxnId="{9B7CEE4F-0185-4FD5-9C5B-D3886DDFA7D3}">
      <dgm:prSet/>
      <dgm:spPr/>
      <dgm:t>
        <a:bodyPr/>
        <a:lstStyle/>
        <a:p>
          <a:endParaRPr lang="en-US"/>
        </a:p>
      </dgm:t>
    </dgm:pt>
    <dgm:pt modelId="{76EFBE7E-FFBA-44CF-947C-B96B0B8C334C}" type="sibTrans" cxnId="{9B7CEE4F-0185-4FD5-9C5B-D3886DDFA7D3}">
      <dgm:prSet/>
      <dgm:spPr/>
      <dgm:t>
        <a:bodyPr/>
        <a:lstStyle/>
        <a:p>
          <a:endParaRPr lang="en-US"/>
        </a:p>
      </dgm:t>
    </dgm:pt>
    <dgm:pt modelId="{71FD3BF4-87EE-4153-AB7E-8A1114E65101}">
      <dgm:prSet/>
      <dgm:spPr/>
      <dgm:t>
        <a:bodyPr/>
        <a:lstStyle/>
        <a:p>
          <a:pPr>
            <a:lnSpc>
              <a:spcPct val="100000"/>
            </a:lnSpc>
            <a:defRPr b="1"/>
          </a:pPr>
          <a:r>
            <a:rPr lang="en-US"/>
            <a:t>Collaborative Intelligence</a:t>
          </a:r>
        </a:p>
      </dgm:t>
    </dgm:pt>
    <dgm:pt modelId="{78340D1D-E26D-42FA-A0BB-E373D3527810}" type="parTrans" cxnId="{2F5C6AB0-29AB-4881-981B-DAC528A6A569}">
      <dgm:prSet/>
      <dgm:spPr/>
      <dgm:t>
        <a:bodyPr/>
        <a:lstStyle/>
        <a:p>
          <a:endParaRPr lang="en-US"/>
        </a:p>
      </dgm:t>
    </dgm:pt>
    <dgm:pt modelId="{D58A78E0-4D52-48EF-B9A1-9A37864D2951}" type="sibTrans" cxnId="{2F5C6AB0-29AB-4881-981B-DAC528A6A569}">
      <dgm:prSet/>
      <dgm:spPr/>
      <dgm:t>
        <a:bodyPr/>
        <a:lstStyle/>
        <a:p>
          <a:pPr>
            <a:lnSpc>
              <a:spcPct val="100000"/>
            </a:lnSpc>
            <a:defRPr b="1"/>
          </a:pPr>
          <a:endParaRPr lang="en-US"/>
        </a:p>
      </dgm:t>
    </dgm:pt>
    <dgm:pt modelId="{7F832101-BA30-4A63-8B40-A1DA637BBCC1}">
      <dgm:prSet/>
      <dgm:spPr/>
      <dgm:t>
        <a:bodyPr/>
        <a:lstStyle/>
        <a:p>
          <a:pPr>
            <a:lnSpc>
              <a:spcPct val="100000"/>
            </a:lnSpc>
          </a:pPr>
          <a:r>
            <a:rPr lang="en-US"/>
            <a:t>Multi-agent systems designed with these patterns support collaboration for intelligent decision-making.</a:t>
          </a:r>
        </a:p>
      </dgm:t>
    </dgm:pt>
    <dgm:pt modelId="{B8D3CCC1-66FC-42F1-B554-AF8E210C4856}" type="parTrans" cxnId="{B5F44FFB-C068-4107-A9B2-C726985DD777}">
      <dgm:prSet/>
      <dgm:spPr/>
      <dgm:t>
        <a:bodyPr/>
        <a:lstStyle/>
        <a:p>
          <a:endParaRPr lang="en-US"/>
        </a:p>
      </dgm:t>
    </dgm:pt>
    <dgm:pt modelId="{B6F0DE88-62FB-49E3-881D-C1AC40136809}" type="sibTrans" cxnId="{B5F44FFB-C068-4107-A9B2-C726985DD777}">
      <dgm:prSet/>
      <dgm:spPr/>
      <dgm:t>
        <a:bodyPr/>
        <a:lstStyle/>
        <a:p>
          <a:endParaRPr lang="en-US"/>
        </a:p>
      </dgm:t>
    </dgm:pt>
    <dgm:pt modelId="{9F1D22ED-CCAD-4590-8D16-EB1EF3679505}">
      <dgm:prSet/>
      <dgm:spPr/>
      <dgm:t>
        <a:bodyPr/>
        <a:lstStyle/>
        <a:p>
          <a:pPr>
            <a:lnSpc>
              <a:spcPct val="100000"/>
            </a:lnSpc>
            <a:defRPr b="1"/>
          </a:pPr>
          <a:r>
            <a:rPr lang="en-US"/>
            <a:t>Efficient Orchestration</a:t>
          </a:r>
        </a:p>
      </dgm:t>
    </dgm:pt>
    <dgm:pt modelId="{F9DEE669-CA9D-4341-8505-CF00448D8EC1}" type="parTrans" cxnId="{5F318B1E-67FB-4BD7-A99F-BFFE2C4834FF}">
      <dgm:prSet/>
      <dgm:spPr/>
      <dgm:t>
        <a:bodyPr/>
        <a:lstStyle/>
        <a:p>
          <a:endParaRPr lang="en-US"/>
        </a:p>
      </dgm:t>
    </dgm:pt>
    <dgm:pt modelId="{BAF10ACB-7606-4CC1-A0DB-FFD8E658914F}" type="sibTrans" cxnId="{5F318B1E-67FB-4BD7-A99F-BFFE2C4834FF}">
      <dgm:prSet/>
      <dgm:spPr/>
      <dgm:t>
        <a:bodyPr/>
        <a:lstStyle/>
        <a:p>
          <a:endParaRPr lang="en-US"/>
        </a:p>
      </dgm:t>
    </dgm:pt>
    <dgm:pt modelId="{06755C97-2D0D-43F9-B06A-42D8CE9EB3D2}">
      <dgm:prSet/>
      <dgm:spPr/>
      <dgm:t>
        <a:bodyPr/>
        <a:lstStyle/>
        <a:p>
          <a:pPr>
            <a:lnSpc>
              <a:spcPct val="100000"/>
            </a:lnSpc>
          </a:pPr>
          <a:r>
            <a:rPr lang="en-US"/>
            <a:t>Efficient orchestration of AI agents improves system performance and task management.</a:t>
          </a:r>
        </a:p>
      </dgm:t>
    </dgm:pt>
    <dgm:pt modelId="{83133485-115D-4D42-AF4E-F82A7AA936F4}" type="parTrans" cxnId="{EF84D8FD-BEE4-4C00-807C-92EB81863E9C}">
      <dgm:prSet/>
      <dgm:spPr/>
      <dgm:t>
        <a:bodyPr/>
        <a:lstStyle/>
        <a:p>
          <a:endParaRPr lang="en-US"/>
        </a:p>
      </dgm:t>
    </dgm:pt>
    <dgm:pt modelId="{8B4BA801-111F-4392-BD5E-4DB0614F32DE}" type="sibTrans" cxnId="{EF84D8FD-BEE4-4C00-807C-92EB81863E9C}">
      <dgm:prSet/>
      <dgm:spPr/>
      <dgm:t>
        <a:bodyPr/>
        <a:lstStyle/>
        <a:p>
          <a:endParaRPr lang="en-US"/>
        </a:p>
      </dgm:t>
    </dgm:pt>
    <dgm:pt modelId="{12AA0D6C-FAAC-4C5A-B7DD-59CEEF304390}" type="pres">
      <dgm:prSet presAssocID="{DA3EDFB2-D22B-4BAF-87D7-3AAB1AB6AFEA}" presName="Name0" presStyleCnt="0">
        <dgm:presLayoutVars>
          <dgm:dir/>
          <dgm:resizeHandles val="exact"/>
        </dgm:presLayoutVars>
      </dgm:prSet>
      <dgm:spPr/>
    </dgm:pt>
    <dgm:pt modelId="{190B4C91-A41E-407A-96D4-51393A47D52F}" type="pres">
      <dgm:prSet presAssocID="{A477EBBA-80C5-4861-8875-AC995D5C02B1}" presName="compNode" presStyleCnt="0"/>
      <dgm:spPr/>
    </dgm:pt>
    <dgm:pt modelId="{9E19A9A8-7D22-481B-8ABF-44349265CF9B}" type="pres">
      <dgm:prSet presAssocID="{A477EBBA-80C5-4861-8875-AC995D5C02B1}" presName="pictRect" presStyleLbl="revTx" presStyleIdx="0" presStyleCnt="8">
        <dgm:presLayoutVars>
          <dgm:chMax val="0"/>
          <dgm:bulletEnabled/>
        </dgm:presLayoutVars>
      </dgm:prSet>
      <dgm:spPr/>
    </dgm:pt>
    <dgm:pt modelId="{D08008FB-F0C6-4AE9-A5F7-E9EBD5BD4C0F}" type="pres">
      <dgm:prSet presAssocID="{A477EBBA-80C5-4861-8875-AC995D5C02B1}" presName="textRect" presStyleLbl="revTx" presStyleIdx="1" presStyleCnt="8">
        <dgm:presLayoutVars>
          <dgm:bulletEnabled/>
        </dgm:presLayoutVars>
      </dgm:prSet>
      <dgm:spPr/>
    </dgm:pt>
    <dgm:pt modelId="{75A71939-86D9-4AD1-827E-C30AAAD1863F}" type="pres">
      <dgm:prSet presAssocID="{76E6DA47-4769-4C5B-9B91-E67854BDC874}" presName="sibTrans" presStyleLbl="sibTrans2D1" presStyleIdx="0" presStyleCnt="0"/>
      <dgm:spPr/>
    </dgm:pt>
    <dgm:pt modelId="{64850B7C-A116-4DC1-8384-1BB8CF8AA831}" type="pres">
      <dgm:prSet presAssocID="{A50EF4F0-E3F4-4810-898C-4E55F370666F}" presName="compNode" presStyleCnt="0"/>
      <dgm:spPr/>
    </dgm:pt>
    <dgm:pt modelId="{4E5C5B94-22E0-4A8E-9FE5-EDA81DB4F092}" type="pres">
      <dgm:prSet presAssocID="{A50EF4F0-E3F4-4810-898C-4E55F370666F}" presName="pictRect" presStyleLbl="revTx" presStyleIdx="2" presStyleCnt="8">
        <dgm:presLayoutVars>
          <dgm:chMax val="0"/>
          <dgm:bulletEnabled/>
        </dgm:presLayoutVars>
      </dgm:prSet>
      <dgm:spPr/>
    </dgm:pt>
    <dgm:pt modelId="{E2069755-7E6E-4BE3-AA4E-6542556238BC}" type="pres">
      <dgm:prSet presAssocID="{A50EF4F0-E3F4-4810-898C-4E55F370666F}" presName="textRect" presStyleLbl="revTx" presStyleIdx="3" presStyleCnt="8">
        <dgm:presLayoutVars>
          <dgm:bulletEnabled/>
        </dgm:presLayoutVars>
      </dgm:prSet>
      <dgm:spPr/>
    </dgm:pt>
    <dgm:pt modelId="{E34FA6B5-86E0-4199-B2E2-A09D6299CC09}" type="pres">
      <dgm:prSet presAssocID="{665DD881-E2F2-4B30-AED7-2C12CAFF85A9}" presName="sibTrans" presStyleLbl="sibTrans2D1" presStyleIdx="0" presStyleCnt="0"/>
      <dgm:spPr/>
    </dgm:pt>
    <dgm:pt modelId="{CE0143A1-2CA0-4573-B5A4-06FA0D0C9051}" type="pres">
      <dgm:prSet presAssocID="{71FD3BF4-87EE-4153-AB7E-8A1114E65101}" presName="compNode" presStyleCnt="0"/>
      <dgm:spPr/>
    </dgm:pt>
    <dgm:pt modelId="{0664D439-29A2-4A24-A255-28339B817A3E}" type="pres">
      <dgm:prSet presAssocID="{71FD3BF4-87EE-4153-AB7E-8A1114E65101}" presName="pictRect" presStyleLbl="revTx" presStyleIdx="4" presStyleCnt="8">
        <dgm:presLayoutVars>
          <dgm:chMax val="0"/>
          <dgm:bulletEnabled/>
        </dgm:presLayoutVars>
      </dgm:prSet>
      <dgm:spPr/>
    </dgm:pt>
    <dgm:pt modelId="{7E8B5523-6742-4E15-9A99-E1916E7D522A}" type="pres">
      <dgm:prSet presAssocID="{71FD3BF4-87EE-4153-AB7E-8A1114E65101}" presName="textRect" presStyleLbl="revTx" presStyleIdx="5" presStyleCnt="8">
        <dgm:presLayoutVars>
          <dgm:bulletEnabled/>
        </dgm:presLayoutVars>
      </dgm:prSet>
      <dgm:spPr/>
    </dgm:pt>
    <dgm:pt modelId="{578CCAE6-9FE3-4AB2-AC95-B0F4A4B3ED04}" type="pres">
      <dgm:prSet presAssocID="{D58A78E0-4D52-48EF-B9A1-9A37864D2951}" presName="sibTrans" presStyleLbl="sibTrans2D1" presStyleIdx="0" presStyleCnt="0"/>
      <dgm:spPr/>
    </dgm:pt>
    <dgm:pt modelId="{EAE7C3CB-9D2C-4662-B1D4-271DAC43D576}" type="pres">
      <dgm:prSet presAssocID="{9F1D22ED-CCAD-4590-8D16-EB1EF3679505}" presName="compNode" presStyleCnt="0"/>
      <dgm:spPr/>
    </dgm:pt>
    <dgm:pt modelId="{F65BD237-EFE7-4616-AAFB-24EFBDB94C7B}" type="pres">
      <dgm:prSet presAssocID="{9F1D22ED-CCAD-4590-8D16-EB1EF3679505}" presName="pictRect" presStyleLbl="revTx" presStyleIdx="6" presStyleCnt="8">
        <dgm:presLayoutVars>
          <dgm:chMax val="0"/>
          <dgm:bulletEnabled/>
        </dgm:presLayoutVars>
      </dgm:prSet>
      <dgm:spPr/>
    </dgm:pt>
    <dgm:pt modelId="{4C9F1A0C-8FF6-4078-A38B-70DB8D9091A0}" type="pres">
      <dgm:prSet presAssocID="{9F1D22ED-CCAD-4590-8D16-EB1EF3679505}" presName="textRect" presStyleLbl="revTx" presStyleIdx="7" presStyleCnt="8">
        <dgm:presLayoutVars>
          <dgm:bulletEnabled/>
        </dgm:presLayoutVars>
      </dgm:prSet>
      <dgm:spPr/>
    </dgm:pt>
  </dgm:ptLst>
  <dgm:cxnLst>
    <dgm:cxn modelId="{0CC75007-586D-4B6E-A57E-25D43B855FC2}" type="presOf" srcId="{D58A78E0-4D52-48EF-B9A1-9A37864D2951}" destId="{578CCAE6-9FE3-4AB2-AC95-B0F4A4B3ED04}" srcOrd="0" destOrd="0" presId="urn:microsoft.com/office/officeart/2024/3/layout/hArchList1"/>
    <dgm:cxn modelId="{07F8E20F-A307-4A80-AE33-5842C342493E}" type="presOf" srcId="{162FBCA9-4E97-49FD-ACC4-887DF9AD5BEE}" destId="{D08008FB-F0C6-4AE9-A5F7-E9EBD5BD4C0F}" srcOrd="0" destOrd="0" presId="urn:microsoft.com/office/officeart/2024/3/layout/hArchList1"/>
    <dgm:cxn modelId="{9B753314-07D3-4530-BAAF-AFAA80E676C4}" srcId="{DA3EDFB2-D22B-4BAF-87D7-3AAB1AB6AFEA}" destId="{A50EF4F0-E3F4-4810-898C-4E55F370666F}" srcOrd="1" destOrd="0" parTransId="{467C8EC5-8FA0-4CCB-891B-5CDC655C32D9}" sibTransId="{665DD881-E2F2-4B30-AED7-2C12CAFF85A9}"/>
    <dgm:cxn modelId="{5F318B1E-67FB-4BD7-A99F-BFFE2C4834FF}" srcId="{DA3EDFB2-D22B-4BAF-87D7-3AAB1AB6AFEA}" destId="{9F1D22ED-CCAD-4590-8D16-EB1EF3679505}" srcOrd="3" destOrd="0" parTransId="{F9DEE669-CA9D-4341-8505-CF00448D8EC1}" sibTransId="{BAF10ACB-7606-4CC1-A0DB-FFD8E658914F}"/>
    <dgm:cxn modelId="{8890FC24-2772-4742-801C-8C0F0174BE57}" type="presOf" srcId="{2437BC46-8097-4968-BD4E-49F1A496AF86}" destId="{E2069755-7E6E-4BE3-AA4E-6542556238BC}" srcOrd="0" destOrd="0" presId="urn:microsoft.com/office/officeart/2024/3/layout/hArchList1"/>
    <dgm:cxn modelId="{AA89C965-99C5-468D-B212-1CD1EE8DA4D1}" type="presOf" srcId="{76E6DA47-4769-4C5B-9B91-E67854BDC874}" destId="{75A71939-86D9-4AD1-827E-C30AAAD1863F}" srcOrd="0" destOrd="0" presId="urn:microsoft.com/office/officeart/2024/3/layout/hArchList1"/>
    <dgm:cxn modelId="{9B7CEE4F-0185-4FD5-9C5B-D3886DDFA7D3}" srcId="{A50EF4F0-E3F4-4810-898C-4E55F370666F}" destId="{2437BC46-8097-4968-BD4E-49F1A496AF86}" srcOrd="0" destOrd="0" parTransId="{4DBE384D-4AEC-40DC-946E-D7F987CDBBD8}" sibTransId="{76EFBE7E-FFBA-44CF-947C-B96B0B8C334C}"/>
    <dgm:cxn modelId="{C707AD77-A201-4397-B77C-00C40514AA6C}" type="presOf" srcId="{A477EBBA-80C5-4861-8875-AC995D5C02B1}" destId="{9E19A9A8-7D22-481B-8ABF-44349265CF9B}" srcOrd="0" destOrd="0" presId="urn:microsoft.com/office/officeart/2024/3/layout/hArchList1"/>
    <dgm:cxn modelId="{E4E1D578-AEDF-45F4-B17C-DAFEC0080E87}" srcId="{A477EBBA-80C5-4861-8875-AC995D5C02B1}" destId="{162FBCA9-4E97-49FD-ACC4-887DF9AD5BEE}" srcOrd="0" destOrd="0" parTransId="{0EBC700D-9608-428F-9141-4C862F886F29}" sibTransId="{8FB86EAD-E883-4361-B066-75F16CCFE9CB}"/>
    <dgm:cxn modelId="{5F1E577C-6CFF-49A5-A9E8-A7B505C12705}" type="presOf" srcId="{71FD3BF4-87EE-4153-AB7E-8A1114E65101}" destId="{0664D439-29A2-4A24-A255-28339B817A3E}" srcOrd="0" destOrd="0" presId="urn:microsoft.com/office/officeart/2024/3/layout/hArchList1"/>
    <dgm:cxn modelId="{97D54993-D863-409B-8A8D-6DEC73A8275D}" type="presOf" srcId="{DA3EDFB2-D22B-4BAF-87D7-3AAB1AB6AFEA}" destId="{12AA0D6C-FAAC-4C5A-B7DD-59CEEF304390}" srcOrd="0" destOrd="0" presId="urn:microsoft.com/office/officeart/2024/3/layout/hArchList1"/>
    <dgm:cxn modelId="{14DCEAAC-89FF-4C17-BFC0-B2195C969172}" srcId="{DA3EDFB2-D22B-4BAF-87D7-3AAB1AB6AFEA}" destId="{A477EBBA-80C5-4861-8875-AC995D5C02B1}" srcOrd="0" destOrd="0" parTransId="{F6A6C0DB-25BC-43CB-B040-685F4E3F63CB}" sibTransId="{76E6DA47-4769-4C5B-9B91-E67854BDC874}"/>
    <dgm:cxn modelId="{2F5C6AB0-29AB-4881-981B-DAC528A6A569}" srcId="{DA3EDFB2-D22B-4BAF-87D7-3AAB1AB6AFEA}" destId="{71FD3BF4-87EE-4153-AB7E-8A1114E65101}" srcOrd="2" destOrd="0" parTransId="{78340D1D-E26D-42FA-A0BB-E373D3527810}" sibTransId="{D58A78E0-4D52-48EF-B9A1-9A37864D2951}"/>
    <dgm:cxn modelId="{59FF56BB-4CE0-4EE0-9F67-449DD4A471DA}" type="presOf" srcId="{A50EF4F0-E3F4-4810-898C-4E55F370666F}" destId="{4E5C5B94-22E0-4A8E-9FE5-EDA81DB4F092}" srcOrd="0" destOrd="0" presId="urn:microsoft.com/office/officeart/2024/3/layout/hArchList1"/>
    <dgm:cxn modelId="{6A9D92DB-A240-47AF-BCC2-99CFDE76361D}" type="presOf" srcId="{9F1D22ED-CCAD-4590-8D16-EB1EF3679505}" destId="{F65BD237-EFE7-4616-AAFB-24EFBDB94C7B}" srcOrd="0" destOrd="0" presId="urn:microsoft.com/office/officeart/2024/3/layout/hArchList1"/>
    <dgm:cxn modelId="{2AF256E4-D702-4F04-9A89-DEDB5A7823A4}" type="presOf" srcId="{06755C97-2D0D-43F9-B06A-42D8CE9EB3D2}" destId="{4C9F1A0C-8FF6-4078-A38B-70DB8D9091A0}" srcOrd="0" destOrd="0" presId="urn:microsoft.com/office/officeart/2024/3/layout/hArchList1"/>
    <dgm:cxn modelId="{D571AAF4-16F1-47C1-B509-4E382CAACB3D}" type="presOf" srcId="{665DD881-E2F2-4B30-AED7-2C12CAFF85A9}" destId="{E34FA6B5-86E0-4199-B2E2-A09D6299CC09}" srcOrd="0" destOrd="0" presId="urn:microsoft.com/office/officeart/2024/3/layout/hArchList1"/>
    <dgm:cxn modelId="{B5F44FFB-C068-4107-A9B2-C726985DD777}" srcId="{71FD3BF4-87EE-4153-AB7E-8A1114E65101}" destId="{7F832101-BA30-4A63-8B40-A1DA637BBCC1}" srcOrd="0" destOrd="0" parTransId="{B8D3CCC1-66FC-42F1-B554-AF8E210C4856}" sibTransId="{B6F0DE88-62FB-49E3-881D-C1AC40136809}"/>
    <dgm:cxn modelId="{334F40FC-0AAE-495E-AD76-86ACE9DE28A2}" type="presOf" srcId="{7F832101-BA30-4A63-8B40-A1DA637BBCC1}" destId="{7E8B5523-6742-4E15-9A99-E1916E7D522A}" srcOrd="0" destOrd="0" presId="urn:microsoft.com/office/officeart/2024/3/layout/hArchList1"/>
    <dgm:cxn modelId="{EF84D8FD-BEE4-4C00-807C-92EB81863E9C}" srcId="{9F1D22ED-CCAD-4590-8D16-EB1EF3679505}" destId="{06755C97-2D0D-43F9-B06A-42D8CE9EB3D2}" srcOrd="0" destOrd="0" parTransId="{83133485-115D-4D42-AF4E-F82A7AA936F4}" sibTransId="{8B4BA801-111F-4392-BD5E-4DB0614F32DE}"/>
    <dgm:cxn modelId="{684304D3-067E-45EF-A70A-A2B01EB683A9}" type="presParOf" srcId="{12AA0D6C-FAAC-4C5A-B7DD-59CEEF304390}" destId="{190B4C91-A41E-407A-96D4-51393A47D52F}" srcOrd="0" destOrd="0" presId="urn:microsoft.com/office/officeart/2024/3/layout/hArchList1"/>
    <dgm:cxn modelId="{CB5486B3-533B-4F1F-B69E-7C2CC12980A7}" type="presParOf" srcId="{190B4C91-A41E-407A-96D4-51393A47D52F}" destId="{9E19A9A8-7D22-481B-8ABF-44349265CF9B}" srcOrd="0" destOrd="0" presId="urn:microsoft.com/office/officeart/2024/3/layout/hArchList1"/>
    <dgm:cxn modelId="{D96D4877-70C0-449E-AEF6-ADCDD014B910}" type="presParOf" srcId="{190B4C91-A41E-407A-96D4-51393A47D52F}" destId="{D08008FB-F0C6-4AE9-A5F7-E9EBD5BD4C0F}" srcOrd="1" destOrd="0" presId="urn:microsoft.com/office/officeart/2024/3/layout/hArchList1"/>
    <dgm:cxn modelId="{B079910F-9ECF-40D7-9BB1-EF70DB187BE2}" type="presParOf" srcId="{12AA0D6C-FAAC-4C5A-B7DD-59CEEF304390}" destId="{75A71939-86D9-4AD1-827E-C30AAAD1863F}" srcOrd="1" destOrd="0" presId="urn:microsoft.com/office/officeart/2024/3/layout/hArchList1"/>
    <dgm:cxn modelId="{4B4B6769-789D-42F4-BF1F-CE7B62EFD12D}" type="presParOf" srcId="{12AA0D6C-FAAC-4C5A-B7DD-59CEEF304390}" destId="{64850B7C-A116-4DC1-8384-1BB8CF8AA831}" srcOrd="2" destOrd="0" presId="urn:microsoft.com/office/officeart/2024/3/layout/hArchList1"/>
    <dgm:cxn modelId="{CAE52EE8-93F8-4969-AC15-2D30CCA62F6B}" type="presParOf" srcId="{64850B7C-A116-4DC1-8384-1BB8CF8AA831}" destId="{4E5C5B94-22E0-4A8E-9FE5-EDA81DB4F092}" srcOrd="0" destOrd="0" presId="urn:microsoft.com/office/officeart/2024/3/layout/hArchList1"/>
    <dgm:cxn modelId="{A82E9AA2-E943-4052-88EC-58A05AEFCCE3}" type="presParOf" srcId="{64850B7C-A116-4DC1-8384-1BB8CF8AA831}" destId="{E2069755-7E6E-4BE3-AA4E-6542556238BC}" srcOrd="1" destOrd="0" presId="urn:microsoft.com/office/officeart/2024/3/layout/hArchList1"/>
    <dgm:cxn modelId="{1B43B946-69C7-4A36-B217-3ACC664B288A}" type="presParOf" srcId="{12AA0D6C-FAAC-4C5A-B7DD-59CEEF304390}" destId="{E34FA6B5-86E0-4199-B2E2-A09D6299CC09}" srcOrd="3" destOrd="0" presId="urn:microsoft.com/office/officeart/2024/3/layout/hArchList1"/>
    <dgm:cxn modelId="{07878E9A-0BF5-46F9-88F7-3BBEF37140C2}" type="presParOf" srcId="{12AA0D6C-FAAC-4C5A-B7DD-59CEEF304390}" destId="{CE0143A1-2CA0-4573-B5A4-06FA0D0C9051}" srcOrd="4" destOrd="0" presId="urn:microsoft.com/office/officeart/2024/3/layout/hArchList1"/>
    <dgm:cxn modelId="{B4951EB2-7754-4986-A40A-4D3A5EADA597}" type="presParOf" srcId="{CE0143A1-2CA0-4573-B5A4-06FA0D0C9051}" destId="{0664D439-29A2-4A24-A255-28339B817A3E}" srcOrd="0" destOrd="0" presId="urn:microsoft.com/office/officeart/2024/3/layout/hArchList1"/>
    <dgm:cxn modelId="{368CDA1F-7592-47A6-A0E8-0625B9CA2231}" type="presParOf" srcId="{CE0143A1-2CA0-4573-B5A4-06FA0D0C9051}" destId="{7E8B5523-6742-4E15-9A99-E1916E7D522A}" srcOrd="1" destOrd="0" presId="urn:microsoft.com/office/officeart/2024/3/layout/hArchList1"/>
    <dgm:cxn modelId="{DB46AF24-E061-4D59-8C3D-86E83A0EB484}" type="presParOf" srcId="{12AA0D6C-FAAC-4C5A-B7DD-59CEEF304390}" destId="{578CCAE6-9FE3-4AB2-AC95-B0F4A4B3ED04}" srcOrd="5" destOrd="0" presId="urn:microsoft.com/office/officeart/2024/3/layout/hArchList1"/>
    <dgm:cxn modelId="{88D8B10D-33D6-448C-8912-4D7D1D1C4136}" type="presParOf" srcId="{12AA0D6C-FAAC-4C5A-B7DD-59CEEF304390}" destId="{EAE7C3CB-9D2C-4662-B1D4-271DAC43D576}" srcOrd="6" destOrd="0" presId="urn:microsoft.com/office/officeart/2024/3/layout/hArchList1"/>
    <dgm:cxn modelId="{ACF4BCD8-ECD2-4903-8C07-2A7F96F7CE7D}" type="presParOf" srcId="{EAE7C3CB-9D2C-4662-B1D4-271DAC43D576}" destId="{F65BD237-EFE7-4616-AAFB-24EFBDB94C7B}" srcOrd="0" destOrd="0" presId="urn:microsoft.com/office/officeart/2024/3/layout/hArchList1"/>
    <dgm:cxn modelId="{5360D4A0-768D-4CF4-AE55-89FD5F845E42}" type="presParOf" srcId="{EAE7C3CB-9D2C-4662-B1D4-271DAC43D576}" destId="{4C9F1A0C-8FF6-4078-A38B-70DB8D9091A0}"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4702E-E3BB-4B83-BEC4-B81C93814328}">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3548" r="16453" b="2"/>
          <a:stretch/>
        </a:blipFill>
        <a:ln>
          <a:noFill/>
        </a:ln>
        <a:effectLst/>
      </dsp:spPr>
      <dsp:style>
        <a:lnRef idx="0">
          <a:scrgbClr r="0" g="0" b="0"/>
        </a:lnRef>
        <a:fillRef idx="3">
          <a:scrgbClr r="0" g="0" b="0"/>
        </a:fillRef>
        <a:effectRef idx="2">
          <a:scrgbClr r="0" g="0" b="0"/>
        </a:effectRef>
        <a:fontRef idx="minor">
          <a:schemeClr val="lt1"/>
        </a:fontRef>
      </dsp:style>
    </dsp:sp>
    <dsp:sp modelId="{A14520B7-986B-4806-9C25-B3EA2A707F4A}">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Resource Allocation Optimization</a:t>
          </a:r>
        </a:p>
      </dsp:txBody>
      <dsp:txXfrm>
        <a:off x="1732009" y="0"/>
        <a:ext cx="9393022" cy="380326"/>
      </dsp:txXfrm>
    </dsp:sp>
    <dsp:sp modelId="{63EEAB36-C0A1-40EF-A67C-7F6408645253}">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Orchestration improves resource allocation to ensure efficient use of available assets.</a:t>
          </a:r>
        </a:p>
      </dsp:txBody>
      <dsp:txXfrm>
        <a:off x="1732009" y="380326"/>
        <a:ext cx="9393022" cy="1171682"/>
      </dsp:txXfrm>
    </dsp:sp>
    <dsp:sp modelId="{F8BF6DCD-8D35-4B17-BC49-E10D7B99434D}">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3155" r="11840" b="-7"/>
          <a:stretch/>
        </a:blipFill>
        <a:ln>
          <a:noFill/>
        </a:ln>
        <a:effectLst/>
      </dsp:spPr>
      <dsp:style>
        <a:lnRef idx="0">
          <a:scrgbClr r="0" g="0" b="0"/>
        </a:lnRef>
        <a:fillRef idx="3">
          <a:scrgbClr r="0" g="0" b="0"/>
        </a:fillRef>
        <a:effectRef idx="2">
          <a:scrgbClr r="0" g="0" b="0"/>
        </a:effectRef>
        <a:fontRef idx="minor">
          <a:schemeClr val="lt1"/>
        </a:fontRef>
      </dsp:style>
    </dsp:sp>
    <dsp:sp modelId="{E12ECC0C-A76D-4C32-B53E-AA3C87AA380E}">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Workload Balancing</a:t>
          </a:r>
        </a:p>
      </dsp:txBody>
      <dsp:txXfrm>
        <a:off x="1732009" y="1676170"/>
        <a:ext cx="9393022" cy="380326"/>
      </dsp:txXfrm>
    </dsp:sp>
    <dsp:sp modelId="{374D6C26-4129-4FC2-934C-462BD49CE8AF}">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Balancing workloads helps prevent overload and improves system performance.</a:t>
          </a:r>
        </a:p>
      </dsp:txBody>
      <dsp:txXfrm>
        <a:off x="1732009" y="2056496"/>
        <a:ext cx="9393022" cy="1171682"/>
      </dsp:txXfrm>
    </dsp:sp>
    <dsp:sp modelId="{47716539-60B9-4B9A-9360-3A0130EE7589}">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568" r="18935" b="5"/>
          <a:stretch/>
        </a:blipFill>
        <a:ln>
          <a:noFill/>
        </a:ln>
        <a:effectLst/>
      </dsp:spPr>
      <dsp:style>
        <a:lnRef idx="0">
          <a:scrgbClr r="0" g="0" b="0"/>
        </a:lnRef>
        <a:fillRef idx="3">
          <a:scrgbClr r="0" g="0" b="0"/>
        </a:fillRef>
        <a:effectRef idx="2">
          <a:scrgbClr r="0" g="0" b="0"/>
        </a:effectRef>
        <a:fontRef idx="minor">
          <a:schemeClr val="lt1"/>
        </a:fontRef>
      </dsp:style>
    </dsp:sp>
    <dsp:sp modelId="{10698F06-4B72-4D21-BD08-785C8748C9DC}">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Bottleneck Minimization</a:t>
          </a:r>
        </a:p>
      </dsp:txBody>
      <dsp:txXfrm>
        <a:off x="1732009" y="3352340"/>
        <a:ext cx="9393022" cy="380326"/>
      </dsp:txXfrm>
    </dsp:sp>
    <dsp:sp modelId="{40EFD972-07B5-4571-8BB8-DC406B2EFE09}">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Reducing bottlenecks ensures smoother workflows and faster task completion.</a:t>
          </a:r>
        </a:p>
      </dsp:txBody>
      <dsp:txXfrm>
        <a:off x="1732009" y="3732666"/>
        <a:ext cx="9393022" cy="1171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9A9A8-7D22-481B-8ABF-44349265CF9B}">
      <dsp:nvSpPr>
        <dsp:cNvPr id="0" name=""/>
        <dsp:cNvSpPr/>
      </dsp:nvSpPr>
      <dsp:spPr>
        <a:xfrm>
          <a:off x="0" y="0"/>
          <a:ext cx="2531161" cy="625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Frameworks</a:t>
          </a:r>
        </a:p>
      </dsp:txBody>
      <dsp:txXfrm>
        <a:off x="0" y="0"/>
        <a:ext cx="2531161" cy="625182"/>
      </dsp:txXfrm>
    </dsp:sp>
    <dsp:sp modelId="{D08008FB-F0C6-4AE9-A5F7-E9EBD5BD4C0F}">
      <dsp:nvSpPr>
        <dsp:cNvPr id="0" name=""/>
        <dsp:cNvSpPr/>
      </dsp:nvSpPr>
      <dsp:spPr>
        <a:xfrm>
          <a:off x="0" y="625182"/>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agentic design patterns and AutoGen form powerful frameworks for multi-agent AI system development.</a:t>
          </a:r>
        </a:p>
      </dsp:txBody>
      <dsp:txXfrm>
        <a:off x="0" y="625182"/>
        <a:ext cx="2531161" cy="2198256"/>
      </dsp:txXfrm>
    </dsp:sp>
    <dsp:sp modelId="{4E5C5B94-22E0-4A8E-9FE5-EDA81DB4F092}">
      <dsp:nvSpPr>
        <dsp:cNvPr id="0" name=""/>
        <dsp:cNvSpPr/>
      </dsp:nvSpPr>
      <dsp:spPr>
        <a:xfrm>
          <a:off x="2784277" y="0"/>
          <a:ext cx="2531161" cy="625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Flexibility and Scalability</a:t>
          </a:r>
        </a:p>
      </dsp:txBody>
      <dsp:txXfrm>
        <a:off x="2784277" y="0"/>
        <a:ext cx="2531161" cy="625182"/>
      </dsp:txXfrm>
    </dsp:sp>
    <dsp:sp modelId="{E2069755-7E6E-4BE3-AA4E-6542556238BC}">
      <dsp:nvSpPr>
        <dsp:cNvPr id="0" name=""/>
        <dsp:cNvSpPr/>
      </dsp:nvSpPr>
      <dsp:spPr>
        <a:xfrm>
          <a:off x="2784277" y="625182"/>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These frameworks enable building flexible and scalable AI systems adaptable to various tasks and sizes.</a:t>
          </a:r>
        </a:p>
      </dsp:txBody>
      <dsp:txXfrm>
        <a:off x="2784277" y="625182"/>
        <a:ext cx="2531161" cy="2198256"/>
      </dsp:txXfrm>
    </dsp:sp>
    <dsp:sp modelId="{0664D439-29A2-4A24-A255-28339B817A3E}">
      <dsp:nvSpPr>
        <dsp:cNvPr id="0" name=""/>
        <dsp:cNvSpPr/>
      </dsp:nvSpPr>
      <dsp:spPr>
        <a:xfrm>
          <a:off x="5568554" y="0"/>
          <a:ext cx="2531161" cy="625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Collaborative Intelligence</a:t>
          </a:r>
        </a:p>
      </dsp:txBody>
      <dsp:txXfrm>
        <a:off x="5568554" y="0"/>
        <a:ext cx="2531161" cy="625182"/>
      </dsp:txXfrm>
    </dsp:sp>
    <dsp:sp modelId="{7E8B5523-6742-4E15-9A99-E1916E7D522A}">
      <dsp:nvSpPr>
        <dsp:cNvPr id="0" name=""/>
        <dsp:cNvSpPr/>
      </dsp:nvSpPr>
      <dsp:spPr>
        <a:xfrm>
          <a:off x="5568554" y="625182"/>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Multi-agent systems designed with these patterns support collaboration for intelligent decision-making.</a:t>
          </a:r>
        </a:p>
      </dsp:txBody>
      <dsp:txXfrm>
        <a:off x="5568554" y="625182"/>
        <a:ext cx="2531161" cy="2198256"/>
      </dsp:txXfrm>
    </dsp:sp>
    <dsp:sp modelId="{F65BD237-EFE7-4616-AAFB-24EFBDB94C7B}">
      <dsp:nvSpPr>
        <dsp:cNvPr id="0" name=""/>
        <dsp:cNvSpPr/>
      </dsp:nvSpPr>
      <dsp:spPr>
        <a:xfrm>
          <a:off x="8352831" y="0"/>
          <a:ext cx="2531161" cy="625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Efficient Orchestration</a:t>
          </a:r>
        </a:p>
      </dsp:txBody>
      <dsp:txXfrm>
        <a:off x="8352831" y="0"/>
        <a:ext cx="2531161" cy="625182"/>
      </dsp:txXfrm>
    </dsp:sp>
    <dsp:sp modelId="{4C9F1A0C-8FF6-4078-A38B-70DB8D9091A0}">
      <dsp:nvSpPr>
        <dsp:cNvPr id="0" name=""/>
        <dsp:cNvSpPr/>
      </dsp:nvSpPr>
      <dsp:spPr>
        <a:xfrm>
          <a:off x="8352831" y="625182"/>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Efficient orchestration of AI agents improves system performance and task management.</a:t>
          </a:r>
        </a:p>
      </dsp:txBody>
      <dsp:txXfrm>
        <a:off x="8352831" y="625182"/>
        <a:ext cx="2531161" cy="219825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70A70-14DE-43C9-A0D5-6B672ABDA889}"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8CDAF-10CC-46B8-9BBF-BB24C19CAF69}" type="slidenum">
              <a:rPr lang="en-US" smtClean="0"/>
              <a:t>‹#›</a:t>
            </a:fld>
            <a:endParaRPr lang="en-US"/>
          </a:p>
        </p:txBody>
      </p:sp>
    </p:spTree>
    <p:extLst>
      <p:ext uri="{BB962C8B-B14F-4D97-AF65-F5344CB8AC3E}">
        <p14:creationId xmlns:p14="http://schemas.microsoft.com/office/powerpoint/2010/main" val="288694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this presentation on AI Agentic Design Patterns with AutoGen. We will explore how agentic patterns define behaviors in AI systems and how AutoGen facilitates advanced multi-agent orchestration for next-generation AI solutions.
</a:t>
            </a:r>
          </a:p>
        </p:txBody>
      </p:sp>
      <p:sp>
        <p:nvSpPr>
          <p:cNvPr id="4" name="Slide Number Placeholder 3"/>
          <p:cNvSpPr>
            <a:spLocks noGrp="1"/>
          </p:cNvSpPr>
          <p:nvPr>
            <p:ph type="sldNum" sz="quarter" idx="5"/>
          </p:nvPr>
        </p:nvSpPr>
        <p:spPr/>
        <p:txBody>
          <a:bodyPr/>
          <a:lstStyle/>
          <a:p>
            <a:fld id="{5E990B19-06B2-4BFB-A6BF-18A8A0CAAC54}" type="slidenum">
              <a:rPr lang="en-US" smtClean="0"/>
              <a:t>1</a:t>
            </a:fld>
            <a:endParaRPr lang="en-US"/>
          </a:p>
        </p:txBody>
      </p:sp>
    </p:spTree>
    <p:extLst>
      <p:ext uri="{BB962C8B-B14F-4D97-AF65-F5344CB8AC3E}">
        <p14:creationId xmlns:p14="http://schemas.microsoft.com/office/powerpoint/2010/main" val="373037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explains the importance of design patterns in AI development, focusing on reusability and system robustness.</a:t>
            </a:r>
          </a:p>
        </p:txBody>
      </p:sp>
      <p:sp>
        <p:nvSpPr>
          <p:cNvPr id="4" name="Slide Number Placeholder 3"/>
          <p:cNvSpPr>
            <a:spLocks noGrp="1"/>
          </p:cNvSpPr>
          <p:nvPr>
            <p:ph type="sldNum" sz="quarter" idx="5"/>
          </p:nvPr>
        </p:nvSpPr>
        <p:spPr/>
        <p:txBody>
          <a:bodyPr/>
          <a:lstStyle/>
          <a:p>
            <a:fld id="{5E990B19-06B2-4BFB-A6BF-18A8A0CAAC54}" type="slidenum">
              <a:rPr lang="en-US" smtClean="0"/>
              <a:t>10</a:t>
            </a:fld>
            <a:endParaRPr lang="en-US"/>
          </a:p>
        </p:txBody>
      </p:sp>
    </p:spTree>
    <p:extLst>
      <p:ext uri="{BB962C8B-B14F-4D97-AF65-F5344CB8AC3E}">
        <p14:creationId xmlns:p14="http://schemas.microsoft.com/office/powerpoint/2010/main" val="158693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Utilizing reusable patterns reduces the time and effort needed to build complex AI systems by providing tested solutions.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11</a:t>
            </a:fld>
            <a:endParaRPr lang="en-US"/>
          </a:p>
        </p:txBody>
      </p:sp>
    </p:spTree>
    <p:extLst>
      <p:ext uri="{BB962C8B-B14F-4D97-AF65-F5344CB8AC3E}">
        <p14:creationId xmlns:p14="http://schemas.microsoft.com/office/powerpoint/2010/main" val="805681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Design patterns help ensure that AI systems are reliable, maintainable, and capable of performing consistently under various conditions.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12</a:t>
            </a:fld>
            <a:endParaRPr lang="en-US"/>
          </a:p>
        </p:txBody>
      </p:sp>
    </p:spTree>
    <p:extLst>
      <p:ext uri="{BB962C8B-B14F-4D97-AF65-F5344CB8AC3E}">
        <p14:creationId xmlns:p14="http://schemas.microsoft.com/office/powerpoint/2010/main" val="326785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image of a puzzle or blueprint symbolizes the structured and modular approach that design patterns bring to AI development.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13</a:t>
            </a:fld>
            <a:endParaRPr lang="en-US"/>
          </a:p>
        </p:txBody>
      </p:sp>
    </p:spTree>
    <p:extLst>
      <p:ext uri="{BB962C8B-B14F-4D97-AF65-F5344CB8AC3E}">
        <p14:creationId xmlns:p14="http://schemas.microsoft.com/office/powerpoint/2010/main" val="3549620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introduces AutoGen, a platform that enables multi-agent orchestration for complex AI tasks.</a:t>
            </a:r>
          </a:p>
        </p:txBody>
      </p:sp>
      <p:sp>
        <p:nvSpPr>
          <p:cNvPr id="4" name="Slide Number Placeholder 3"/>
          <p:cNvSpPr>
            <a:spLocks noGrp="1"/>
          </p:cNvSpPr>
          <p:nvPr>
            <p:ph type="sldNum" sz="quarter" idx="5"/>
          </p:nvPr>
        </p:nvSpPr>
        <p:spPr/>
        <p:txBody>
          <a:bodyPr/>
          <a:lstStyle/>
          <a:p>
            <a:fld id="{5E990B19-06B2-4BFB-A6BF-18A8A0CAAC54}" type="slidenum">
              <a:rPr lang="en-US" smtClean="0"/>
              <a:t>14</a:t>
            </a:fld>
            <a:endParaRPr lang="en-US"/>
          </a:p>
        </p:txBody>
      </p:sp>
    </p:spTree>
    <p:extLst>
      <p:ext uri="{BB962C8B-B14F-4D97-AF65-F5344CB8AC3E}">
        <p14:creationId xmlns:p14="http://schemas.microsoft.com/office/powerpoint/2010/main" val="3869581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AutoGen facilitates the coordination of multiple AI agents working together to solve problems beyond the capability of individual agents.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15</a:t>
            </a:fld>
            <a:endParaRPr lang="en-US"/>
          </a:p>
        </p:txBody>
      </p:sp>
    </p:spTree>
    <p:extLst>
      <p:ext uri="{BB962C8B-B14F-4D97-AF65-F5344CB8AC3E}">
        <p14:creationId xmlns:p14="http://schemas.microsoft.com/office/powerpoint/2010/main" val="1976333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Through interaction and collaboration, agents can tackle tasks requiring diverse expertise and adaptability.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16</a:t>
            </a:fld>
            <a:endParaRPr lang="en-US"/>
          </a:p>
        </p:txBody>
      </p:sp>
    </p:spTree>
    <p:extLst>
      <p:ext uri="{BB962C8B-B14F-4D97-AF65-F5344CB8AC3E}">
        <p14:creationId xmlns:p14="http://schemas.microsoft.com/office/powerpoint/2010/main" val="754713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image depicting agents collaborating highlights the cooperative nature of multi-agent AI systems enabled by AutoGen.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17</a:t>
            </a:fld>
            <a:endParaRPr lang="en-US"/>
          </a:p>
        </p:txBody>
      </p:sp>
    </p:spTree>
    <p:extLst>
      <p:ext uri="{BB962C8B-B14F-4D97-AF65-F5344CB8AC3E}">
        <p14:creationId xmlns:p14="http://schemas.microsoft.com/office/powerpoint/2010/main" val="3531879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the flexibility pattern, which empowers agents to dynamically adapt to changing environments and goals.</a:t>
            </a:r>
          </a:p>
        </p:txBody>
      </p:sp>
      <p:sp>
        <p:nvSpPr>
          <p:cNvPr id="4" name="Slide Number Placeholder 3"/>
          <p:cNvSpPr>
            <a:spLocks noGrp="1"/>
          </p:cNvSpPr>
          <p:nvPr>
            <p:ph type="sldNum" sz="quarter" idx="5"/>
          </p:nvPr>
        </p:nvSpPr>
        <p:spPr/>
        <p:txBody>
          <a:bodyPr/>
          <a:lstStyle/>
          <a:p>
            <a:fld id="{5E990B19-06B2-4BFB-A6BF-18A8A0CAAC54}" type="slidenum">
              <a:rPr lang="en-US" smtClean="0"/>
              <a:t>18</a:t>
            </a:fld>
            <a:endParaRPr lang="en-US"/>
          </a:p>
        </p:txBody>
      </p:sp>
    </p:spTree>
    <p:extLst>
      <p:ext uri="{BB962C8B-B14F-4D97-AF65-F5344CB8AC3E}">
        <p14:creationId xmlns:p14="http://schemas.microsoft.com/office/powerpoint/2010/main" val="1645656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Agents designed with flexibility can respond to new information or situations without requiring a complete system overhaul.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19</a:t>
            </a:fld>
            <a:endParaRPr lang="en-US"/>
          </a:p>
        </p:txBody>
      </p:sp>
    </p:spTree>
    <p:extLst>
      <p:ext uri="{BB962C8B-B14F-4D97-AF65-F5344CB8AC3E}">
        <p14:creationId xmlns:p14="http://schemas.microsoft.com/office/powerpoint/2010/main" val="375540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presentation covers the fundamentals of agentic design patterns, the importance of reusable patterns, an overview of AutoGen, detailed exploration of key patterns like flexibility, scalability, collaboration, decision-making, and concludes with multi-agent orchestration and core algorithms.</a:t>
            </a:r>
          </a:p>
        </p:txBody>
      </p:sp>
      <p:sp>
        <p:nvSpPr>
          <p:cNvPr id="4" name="Slide Number Placeholder 3"/>
          <p:cNvSpPr>
            <a:spLocks noGrp="1"/>
          </p:cNvSpPr>
          <p:nvPr>
            <p:ph type="sldNum" sz="quarter" idx="5"/>
          </p:nvPr>
        </p:nvSpPr>
        <p:spPr/>
        <p:txBody>
          <a:bodyPr/>
          <a:lstStyle/>
          <a:p>
            <a:fld id="{5E990B19-06B2-4BFB-A6BF-18A8A0CAAC54}" type="slidenum">
              <a:rPr lang="en-US" smtClean="0"/>
              <a:t>2</a:t>
            </a:fld>
            <a:endParaRPr lang="en-US"/>
          </a:p>
        </p:txBody>
      </p:sp>
    </p:spTree>
    <p:extLst>
      <p:ext uri="{BB962C8B-B14F-4D97-AF65-F5344CB8AC3E}">
        <p14:creationId xmlns:p14="http://schemas.microsoft.com/office/powerpoint/2010/main" val="392378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Flexibility enables agents to handle evolving objectives, ensuring relevance and effectiveness over time.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20</a:t>
            </a:fld>
            <a:endParaRPr lang="en-US"/>
          </a:p>
        </p:txBody>
      </p:sp>
    </p:spTree>
    <p:extLst>
      <p:ext uri="{BB962C8B-B14F-4D97-AF65-F5344CB8AC3E}">
        <p14:creationId xmlns:p14="http://schemas.microsoft.com/office/powerpoint/2010/main" val="2698629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illustration of flowing abstract shapes represents the fluidity and adaptability inherent in the flexibility design pattern.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21</a:t>
            </a:fld>
            <a:endParaRPr lang="en-US"/>
          </a:p>
        </p:txBody>
      </p:sp>
    </p:spTree>
    <p:extLst>
      <p:ext uri="{BB962C8B-B14F-4D97-AF65-F5344CB8AC3E}">
        <p14:creationId xmlns:p14="http://schemas.microsoft.com/office/powerpoint/2010/main" val="3493477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focuses on scalability, allowing AI systems to manage increasing complexity and agent numbers efficiently.</a:t>
            </a:r>
          </a:p>
        </p:txBody>
      </p:sp>
      <p:sp>
        <p:nvSpPr>
          <p:cNvPr id="4" name="Slide Number Placeholder 3"/>
          <p:cNvSpPr>
            <a:spLocks noGrp="1"/>
          </p:cNvSpPr>
          <p:nvPr>
            <p:ph type="sldNum" sz="quarter" idx="5"/>
          </p:nvPr>
        </p:nvSpPr>
        <p:spPr/>
        <p:txBody>
          <a:bodyPr/>
          <a:lstStyle/>
          <a:p>
            <a:fld id="{5E990B19-06B2-4BFB-A6BF-18A8A0CAAC54}" type="slidenum">
              <a:rPr lang="en-US" smtClean="0"/>
              <a:t>22</a:t>
            </a:fld>
            <a:endParaRPr lang="en-US"/>
          </a:p>
        </p:txBody>
      </p:sp>
    </p:spTree>
    <p:extLst>
      <p:ext uri="{BB962C8B-B14F-4D97-AF65-F5344CB8AC3E}">
        <p14:creationId xmlns:p14="http://schemas.microsoft.com/office/powerpoint/2010/main" val="1780584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Scalable designs ensure that AI systems maintain performance as task demands and data volumes increase.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23</a:t>
            </a:fld>
            <a:endParaRPr lang="en-US"/>
          </a:p>
        </p:txBody>
      </p:sp>
    </p:spTree>
    <p:extLst>
      <p:ext uri="{BB962C8B-B14F-4D97-AF65-F5344CB8AC3E}">
        <p14:creationId xmlns:p14="http://schemas.microsoft.com/office/powerpoint/2010/main" val="1705001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Systems built with scalability can seamlessly incorporate additional agents to expand functionality or capacity.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24</a:t>
            </a:fld>
            <a:endParaRPr lang="en-US"/>
          </a:p>
        </p:txBody>
      </p:sp>
    </p:spTree>
    <p:extLst>
      <p:ext uri="{BB962C8B-B14F-4D97-AF65-F5344CB8AC3E}">
        <p14:creationId xmlns:p14="http://schemas.microsoft.com/office/powerpoint/2010/main" val="1236905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image of expanding network nodes visually communicates the concept of scalability in AI agent systems.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25</a:t>
            </a:fld>
            <a:endParaRPr lang="en-US"/>
          </a:p>
        </p:txBody>
      </p:sp>
    </p:spTree>
    <p:extLst>
      <p:ext uri="{BB962C8B-B14F-4D97-AF65-F5344CB8AC3E}">
        <p14:creationId xmlns:p14="http://schemas.microsoft.com/office/powerpoint/2010/main" val="3994414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explores the collaboration pattern where agents coordinate actions to achieve common objectives.</a:t>
            </a:r>
          </a:p>
        </p:txBody>
      </p:sp>
      <p:sp>
        <p:nvSpPr>
          <p:cNvPr id="4" name="Slide Number Placeholder 3"/>
          <p:cNvSpPr>
            <a:spLocks noGrp="1"/>
          </p:cNvSpPr>
          <p:nvPr>
            <p:ph type="sldNum" sz="quarter" idx="5"/>
          </p:nvPr>
        </p:nvSpPr>
        <p:spPr/>
        <p:txBody>
          <a:bodyPr/>
          <a:lstStyle/>
          <a:p>
            <a:fld id="{5E990B19-06B2-4BFB-A6BF-18A8A0CAAC54}" type="slidenum">
              <a:rPr lang="en-US" smtClean="0"/>
              <a:t>26</a:t>
            </a:fld>
            <a:endParaRPr lang="en-US"/>
          </a:p>
        </p:txBody>
      </p:sp>
    </p:spTree>
    <p:extLst>
      <p:ext uri="{BB962C8B-B14F-4D97-AF65-F5344CB8AC3E}">
        <p14:creationId xmlns:p14="http://schemas.microsoft.com/office/powerpoint/2010/main" val="195425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Collaboration enables agents to synchronize efforts, share information, and enhance overall system efficiency.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27</a:t>
            </a:fld>
            <a:endParaRPr lang="en-US"/>
          </a:p>
        </p:txBody>
      </p:sp>
    </p:spTree>
    <p:extLst>
      <p:ext uri="{BB962C8B-B14F-4D97-AF65-F5344CB8AC3E}">
        <p14:creationId xmlns:p14="http://schemas.microsoft.com/office/powerpoint/2010/main" val="2200592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Through effective collaboration, agents can accomplish goals that would be difficult for isolated agents to achieve.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28</a:t>
            </a:fld>
            <a:endParaRPr lang="en-US"/>
          </a:p>
        </p:txBody>
      </p:sp>
    </p:spTree>
    <p:extLst>
      <p:ext uri="{BB962C8B-B14F-4D97-AF65-F5344CB8AC3E}">
        <p14:creationId xmlns:p14="http://schemas.microsoft.com/office/powerpoint/2010/main" val="3979722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teamwork concept image highlights the cooperative spirit and joint effort fundamental to agent collaboration.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29</a:t>
            </a:fld>
            <a:endParaRPr lang="en-US"/>
          </a:p>
        </p:txBody>
      </p:sp>
    </p:spTree>
    <p:extLst>
      <p:ext uri="{BB962C8B-B14F-4D97-AF65-F5344CB8AC3E}">
        <p14:creationId xmlns:p14="http://schemas.microsoft.com/office/powerpoint/2010/main" val="3214921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introduces the course name and subtitle, accompanied by an abstract image illustrating AI networks, setting the tone for the presentation.</a:t>
            </a:r>
          </a:p>
        </p:txBody>
      </p:sp>
      <p:sp>
        <p:nvSpPr>
          <p:cNvPr id="4" name="Slide Number Placeholder 3"/>
          <p:cNvSpPr>
            <a:spLocks noGrp="1"/>
          </p:cNvSpPr>
          <p:nvPr>
            <p:ph type="sldNum" sz="quarter" idx="5"/>
          </p:nvPr>
        </p:nvSpPr>
        <p:spPr/>
        <p:txBody>
          <a:bodyPr/>
          <a:lstStyle/>
          <a:p>
            <a:fld id="{5E990B19-06B2-4BFB-A6BF-18A8A0CAAC54}" type="slidenum">
              <a:rPr lang="en-US" smtClean="0"/>
              <a:t>3</a:t>
            </a:fld>
            <a:endParaRPr lang="en-US"/>
          </a:p>
        </p:txBody>
      </p:sp>
    </p:spTree>
    <p:extLst>
      <p:ext uri="{BB962C8B-B14F-4D97-AF65-F5344CB8AC3E}">
        <p14:creationId xmlns:p14="http://schemas.microsoft.com/office/powerpoint/2010/main" val="402304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presents the decision-making pattern that empowers agents to make informed choices using data.</a:t>
            </a:r>
          </a:p>
        </p:txBody>
      </p:sp>
      <p:sp>
        <p:nvSpPr>
          <p:cNvPr id="4" name="Slide Number Placeholder 3"/>
          <p:cNvSpPr>
            <a:spLocks noGrp="1"/>
          </p:cNvSpPr>
          <p:nvPr>
            <p:ph type="sldNum" sz="quarter" idx="5"/>
          </p:nvPr>
        </p:nvSpPr>
        <p:spPr/>
        <p:txBody>
          <a:bodyPr/>
          <a:lstStyle/>
          <a:p>
            <a:fld id="{5E990B19-06B2-4BFB-A6BF-18A8A0CAAC54}" type="slidenum">
              <a:rPr lang="en-US" smtClean="0"/>
              <a:t>30</a:t>
            </a:fld>
            <a:endParaRPr lang="en-US"/>
          </a:p>
        </p:txBody>
      </p:sp>
    </p:spTree>
    <p:extLst>
      <p:ext uri="{BB962C8B-B14F-4D97-AF65-F5344CB8AC3E}">
        <p14:creationId xmlns:p14="http://schemas.microsoft.com/office/powerpoint/2010/main" val="685623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Agents utilize algorithms and analytics to select optimal actions based on available information.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31</a:t>
            </a:fld>
            <a:endParaRPr lang="en-US"/>
          </a:p>
        </p:txBody>
      </p:sp>
    </p:spTree>
    <p:extLst>
      <p:ext uri="{BB962C8B-B14F-4D97-AF65-F5344CB8AC3E}">
        <p14:creationId xmlns:p14="http://schemas.microsoft.com/office/powerpoint/2010/main" val="1700193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Data-driven decision-making enhances accuracy and effectiveness in achieving desired results.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32</a:t>
            </a:fld>
            <a:endParaRPr lang="en-US"/>
          </a:p>
        </p:txBody>
      </p:sp>
    </p:spTree>
    <p:extLst>
      <p:ext uri="{BB962C8B-B14F-4D97-AF65-F5344CB8AC3E}">
        <p14:creationId xmlns:p14="http://schemas.microsoft.com/office/powerpoint/2010/main" val="4219196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AI brain visualization symbolizes intelligent processing and decision-making capabilities of agents.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33</a:t>
            </a:fld>
            <a:endParaRPr lang="en-US"/>
          </a:p>
        </p:txBody>
      </p:sp>
    </p:spTree>
    <p:extLst>
      <p:ext uri="{BB962C8B-B14F-4D97-AF65-F5344CB8AC3E}">
        <p14:creationId xmlns:p14="http://schemas.microsoft.com/office/powerpoint/2010/main" val="3775561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the orchestration of multiple agents to ensure coordinated, efficient system behavior.</a:t>
            </a:r>
          </a:p>
        </p:txBody>
      </p:sp>
      <p:sp>
        <p:nvSpPr>
          <p:cNvPr id="4" name="Slide Number Placeholder 3"/>
          <p:cNvSpPr>
            <a:spLocks noGrp="1"/>
          </p:cNvSpPr>
          <p:nvPr>
            <p:ph type="sldNum" sz="quarter" idx="5"/>
          </p:nvPr>
        </p:nvSpPr>
        <p:spPr/>
        <p:txBody>
          <a:bodyPr/>
          <a:lstStyle/>
          <a:p>
            <a:fld id="{5E990B19-06B2-4BFB-A6BF-18A8A0CAAC54}" type="slidenum">
              <a:rPr lang="en-US" smtClean="0"/>
              <a:t>34</a:t>
            </a:fld>
            <a:endParaRPr lang="en-US"/>
          </a:p>
        </p:txBody>
      </p:sp>
    </p:spTree>
    <p:extLst>
      <p:ext uri="{BB962C8B-B14F-4D97-AF65-F5344CB8AC3E}">
        <p14:creationId xmlns:p14="http://schemas.microsoft.com/office/powerpoint/2010/main" val="3844101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Protocols define how agents communicate and work together, avoiding conflicts and redundancies.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35</a:t>
            </a:fld>
            <a:endParaRPr lang="en-US"/>
          </a:p>
        </p:txBody>
      </p:sp>
    </p:spTree>
    <p:extLst>
      <p:ext uri="{BB962C8B-B14F-4D97-AF65-F5344CB8AC3E}">
        <p14:creationId xmlns:p14="http://schemas.microsoft.com/office/powerpoint/2010/main" val="1546113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Orchestration optimizes resource allocation, balancing workloads and minimizing bottlenecks.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36</a:t>
            </a:fld>
            <a:endParaRPr lang="en-US"/>
          </a:p>
        </p:txBody>
      </p:sp>
    </p:spTree>
    <p:extLst>
      <p:ext uri="{BB962C8B-B14F-4D97-AF65-F5344CB8AC3E}">
        <p14:creationId xmlns:p14="http://schemas.microsoft.com/office/powerpoint/2010/main" val="723499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image of connected gears illustrates the interlocking and synchronized operation of multi-agent systems.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37</a:t>
            </a:fld>
            <a:endParaRPr lang="en-US"/>
          </a:p>
        </p:txBody>
      </p:sp>
    </p:spTree>
    <p:extLst>
      <p:ext uri="{BB962C8B-B14F-4D97-AF65-F5344CB8AC3E}">
        <p14:creationId xmlns:p14="http://schemas.microsoft.com/office/powerpoint/2010/main" val="2267398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discusses the underlying algorithms and communication protocols that guide agent interactions.</a:t>
            </a:r>
          </a:p>
        </p:txBody>
      </p:sp>
      <p:sp>
        <p:nvSpPr>
          <p:cNvPr id="4" name="Slide Number Placeholder 3"/>
          <p:cNvSpPr>
            <a:spLocks noGrp="1"/>
          </p:cNvSpPr>
          <p:nvPr>
            <p:ph type="sldNum" sz="quarter" idx="5"/>
          </p:nvPr>
        </p:nvSpPr>
        <p:spPr/>
        <p:txBody>
          <a:bodyPr/>
          <a:lstStyle/>
          <a:p>
            <a:fld id="{5E990B19-06B2-4BFB-A6BF-18A8A0CAAC54}" type="slidenum">
              <a:rPr lang="en-US" smtClean="0"/>
              <a:t>38</a:t>
            </a:fld>
            <a:endParaRPr lang="en-US"/>
          </a:p>
        </p:txBody>
      </p:sp>
    </p:spTree>
    <p:extLst>
      <p:ext uri="{BB962C8B-B14F-4D97-AF65-F5344CB8AC3E}">
        <p14:creationId xmlns:p14="http://schemas.microsoft.com/office/powerpoint/2010/main" val="728862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Agents adhere to defined communication rules to ensure clarity and consistency in message exchanges.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39</a:t>
            </a:fld>
            <a:endParaRPr lang="en-US"/>
          </a:p>
        </p:txBody>
      </p:sp>
    </p:spTree>
    <p:extLst>
      <p:ext uri="{BB962C8B-B14F-4D97-AF65-F5344CB8AC3E}">
        <p14:creationId xmlns:p14="http://schemas.microsoft.com/office/powerpoint/2010/main" val="343185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course name and subtitle provide context and highlight the focus on AI agentic design and AutoGen's role in advancing AI capabilities.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4</a:t>
            </a:fld>
            <a:endParaRPr lang="en-US"/>
          </a:p>
        </p:txBody>
      </p:sp>
    </p:spTree>
    <p:extLst>
      <p:ext uri="{BB962C8B-B14F-4D97-AF65-F5344CB8AC3E}">
        <p14:creationId xmlns:p14="http://schemas.microsoft.com/office/powerpoint/2010/main" val="1034430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Structured flows organize interactions, enabling predictable and effective coordination among agents.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40</a:t>
            </a:fld>
            <a:endParaRPr lang="en-US"/>
          </a:p>
        </p:txBody>
      </p:sp>
    </p:spTree>
    <p:extLst>
      <p:ext uri="{BB962C8B-B14F-4D97-AF65-F5344CB8AC3E}">
        <p14:creationId xmlns:p14="http://schemas.microsoft.com/office/powerpoint/2010/main" val="3344216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visual of code and flowcharts represents the technical frameworks that support agent communication protocols.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41</a:t>
            </a:fld>
            <a:endParaRPr lang="en-US"/>
          </a:p>
        </p:txBody>
      </p:sp>
    </p:spTree>
    <p:extLst>
      <p:ext uri="{BB962C8B-B14F-4D97-AF65-F5344CB8AC3E}">
        <p14:creationId xmlns:p14="http://schemas.microsoft.com/office/powerpoint/2010/main" val="2028314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AI agentic design patterns and AutoGen provide powerful frameworks for building flexible, scalable, and collaborative multi-agent AI systems that are capable of intelligent decision-making and efficient orchestration.</a:t>
            </a:r>
          </a:p>
        </p:txBody>
      </p:sp>
      <p:sp>
        <p:nvSpPr>
          <p:cNvPr id="4" name="Slide Number Placeholder 3"/>
          <p:cNvSpPr>
            <a:spLocks noGrp="1"/>
          </p:cNvSpPr>
          <p:nvPr>
            <p:ph type="sldNum" sz="quarter" idx="5"/>
          </p:nvPr>
        </p:nvSpPr>
        <p:spPr/>
        <p:txBody>
          <a:bodyPr/>
          <a:lstStyle/>
          <a:p>
            <a:fld id="{5E990B19-06B2-4BFB-A6BF-18A8A0CAAC54}" type="slidenum">
              <a:rPr lang="en-US" smtClean="0"/>
              <a:t>42</a:t>
            </a:fld>
            <a:endParaRPr lang="en-US"/>
          </a:p>
        </p:txBody>
      </p:sp>
    </p:spTree>
    <p:extLst>
      <p:ext uri="{BB962C8B-B14F-4D97-AF65-F5344CB8AC3E}">
        <p14:creationId xmlns:p14="http://schemas.microsoft.com/office/powerpoint/2010/main" val="1536308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abstract visual representation of AI networks symbolizes the interconnected and dynamic nature of agentic AI systems.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5</a:t>
            </a:fld>
            <a:endParaRPr lang="en-US"/>
          </a:p>
        </p:txBody>
      </p:sp>
    </p:spTree>
    <p:extLst>
      <p:ext uri="{BB962C8B-B14F-4D97-AF65-F5344CB8AC3E}">
        <p14:creationId xmlns:p14="http://schemas.microsoft.com/office/powerpoint/2010/main" val="400146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introduces agentic design patterns, emphasizing their role in defining AI agent behaviors and empowering next-generation AI systems.</a:t>
            </a:r>
          </a:p>
        </p:txBody>
      </p:sp>
      <p:sp>
        <p:nvSpPr>
          <p:cNvPr id="4" name="Slide Number Placeholder 3"/>
          <p:cNvSpPr>
            <a:spLocks noGrp="1"/>
          </p:cNvSpPr>
          <p:nvPr>
            <p:ph type="sldNum" sz="quarter" idx="5"/>
          </p:nvPr>
        </p:nvSpPr>
        <p:spPr/>
        <p:txBody>
          <a:bodyPr/>
          <a:lstStyle/>
          <a:p>
            <a:fld id="{5E990B19-06B2-4BFB-A6BF-18A8A0CAAC54}" type="slidenum">
              <a:rPr lang="en-US" smtClean="0"/>
              <a:t>6</a:t>
            </a:fld>
            <a:endParaRPr lang="en-US"/>
          </a:p>
        </p:txBody>
      </p:sp>
    </p:spTree>
    <p:extLst>
      <p:ext uri="{BB962C8B-B14F-4D97-AF65-F5344CB8AC3E}">
        <p14:creationId xmlns:p14="http://schemas.microsoft.com/office/powerpoint/2010/main" val="10203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Agentic design patterns serve as blueprints that dictate how AI agents behave, interact, and adapt within complex systems.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7</a:t>
            </a:fld>
            <a:endParaRPr lang="en-US"/>
          </a:p>
        </p:txBody>
      </p:sp>
    </p:spTree>
    <p:extLst>
      <p:ext uri="{BB962C8B-B14F-4D97-AF65-F5344CB8AC3E}">
        <p14:creationId xmlns:p14="http://schemas.microsoft.com/office/powerpoint/2010/main" val="1212264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By leveraging these patterns, developers can create AI systems that are more intelligent, adaptive, and capable of handling sophisticated tasks.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8</a:t>
            </a:fld>
            <a:endParaRPr lang="en-US"/>
          </a:p>
        </p:txBody>
      </p:sp>
    </p:spTree>
    <p:extLst>
      <p:ext uri="{BB962C8B-B14F-4D97-AF65-F5344CB8AC3E}">
        <p14:creationId xmlns:p14="http://schemas.microsoft.com/office/powerpoint/2010/main" val="259550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 futuristic AI illustration visually reinforces the innovative and forward-looking nature of the technologies discussed.
Image source: Microsoft 365 content library
</a:t>
            </a:r>
          </a:p>
        </p:txBody>
      </p:sp>
      <p:sp>
        <p:nvSpPr>
          <p:cNvPr id="4" name="Slide Number Placeholder 3"/>
          <p:cNvSpPr>
            <a:spLocks noGrp="1"/>
          </p:cNvSpPr>
          <p:nvPr>
            <p:ph type="sldNum" sz="quarter" idx="5"/>
          </p:nvPr>
        </p:nvSpPr>
        <p:spPr/>
        <p:txBody>
          <a:bodyPr/>
          <a:lstStyle/>
          <a:p>
            <a:fld id="{5E990B19-06B2-4BFB-A6BF-18A8A0CAAC54}" type="slidenum">
              <a:rPr lang="en-US" smtClean="0"/>
              <a:t>9</a:t>
            </a:fld>
            <a:endParaRPr lang="en-US"/>
          </a:p>
        </p:txBody>
      </p:sp>
    </p:spTree>
    <p:extLst>
      <p:ext uri="{BB962C8B-B14F-4D97-AF65-F5344CB8AC3E}">
        <p14:creationId xmlns:p14="http://schemas.microsoft.com/office/powerpoint/2010/main" val="1432270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312325412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3630293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35117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14220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92101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20499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35489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4922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21677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82592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38450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11/8/2025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783899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89694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630766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33939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72784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96312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301599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93999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96501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767084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26799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11/8/2025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252959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91313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68338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88175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739768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514266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33306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11/8/2025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757576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11/8/2025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83696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11/8/2025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1220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11/8/2025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76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5253761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11/8/2025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0851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11/8/2025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580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9400953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11/8/2025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3564609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11/8/2025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224013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11/8/2025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114725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11/8/2025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18609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86161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690107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043751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11/8/2025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983642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11/8/2025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98519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11/8/2025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3929817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C2B6E-8014-27CA-C9F6-B2D6D9409B55}"/>
              </a:ext>
            </a:extLst>
          </p:cNvPr>
          <p:cNvSpPr>
            <a:spLocks noGrp="1"/>
          </p:cNvSpPr>
          <p:nvPr>
            <p:ph type="ctrTitle"/>
          </p:nvPr>
        </p:nvSpPr>
        <p:spPr>
          <a:xfrm>
            <a:off x="431172" y="3425399"/>
            <a:ext cx="7685140" cy="2621154"/>
          </a:xfrm>
        </p:spPr>
        <p:txBody>
          <a:bodyPr anchor="b">
            <a:normAutofit/>
          </a:bodyPr>
          <a:lstStyle/>
          <a:p>
            <a:r>
              <a:rPr lang="en-US" sz="6100"/>
              <a:t>AI Agentic Design Patterns with AutoGen</a:t>
            </a:r>
          </a:p>
        </p:txBody>
      </p:sp>
      <p:sp>
        <p:nvSpPr>
          <p:cNvPr id="3" name="Subtitle 2">
            <a:extLst>
              <a:ext uri="{FF2B5EF4-FFF2-40B4-BE49-F238E27FC236}">
                <a16:creationId xmlns:a16="http://schemas.microsoft.com/office/drawing/2014/main" id="{BBE76BA9-EEDF-42EF-DD57-753149B5D55F}"/>
              </a:ext>
            </a:extLst>
          </p:cNvPr>
          <p:cNvSpPr>
            <a:spLocks noGrp="1"/>
          </p:cNvSpPr>
          <p:nvPr>
            <p:ph type="subTitle" idx="1"/>
          </p:nvPr>
        </p:nvSpPr>
        <p:spPr>
          <a:xfrm>
            <a:off x="431172" y="415057"/>
            <a:ext cx="7685139" cy="1414091"/>
          </a:xfrm>
        </p:spPr>
        <p:txBody>
          <a:bodyPr>
            <a:normAutofit/>
          </a:bodyPr>
          <a:lstStyle/>
          <a:p>
            <a:r>
              <a:rPr lang="en-US"/>
              <a:t>Exploring advanced AI behaviors and orchestration methods</a:t>
            </a:r>
          </a:p>
        </p:txBody>
      </p:sp>
      <p:sp>
        <p:nvSpPr>
          <p:cNvPr id="4" name="Date Placeholder 3">
            <a:extLst>
              <a:ext uri="{FF2B5EF4-FFF2-40B4-BE49-F238E27FC236}">
                <a16:creationId xmlns:a16="http://schemas.microsoft.com/office/drawing/2014/main" id="{8C615372-B15F-BE9A-D4D4-C9121D350CA3}"/>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AD4181AA-C41D-1EA6-5676-82C15E91A100}"/>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63D365F0-D98E-0603-F7FF-537538394AC7}"/>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a:t>
            </a:fld>
            <a:endParaRPr lang="en-US"/>
          </a:p>
        </p:txBody>
      </p:sp>
    </p:spTree>
    <p:extLst>
      <p:ext uri="{BB962C8B-B14F-4D97-AF65-F5344CB8AC3E}">
        <p14:creationId xmlns:p14="http://schemas.microsoft.com/office/powerpoint/2010/main" val="324941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42"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1A42C-7E67-36E8-9774-41872FE96459}"/>
              </a:ext>
            </a:extLst>
          </p:cNvPr>
          <p:cNvSpPr>
            <a:spLocks noGrp="1"/>
          </p:cNvSpPr>
          <p:nvPr>
            <p:ph type="title"/>
          </p:nvPr>
        </p:nvSpPr>
        <p:spPr>
          <a:xfrm>
            <a:off x="431172" y="553616"/>
            <a:ext cx="7914087" cy="4008859"/>
          </a:xfrm>
        </p:spPr>
        <p:txBody>
          <a:bodyPr anchor="t">
            <a:normAutofit/>
          </a:bodyPr>
          <a:lstStyle/>
          <a:p>
            <a:r>
              <a:rPr lang="en-US"/>
              <a:t>Why Patterns Matter</a:t>
            </a:r>
          </a:p>
        </p:txBody>
      </p:sp>
      <p:sp>
        <p:nvSpPr>
          <p:cNvPr id="11" name="Text Placeholder 2">
            <a:extLst>
              <a:ext uri="{FF2B5EF4-FFF2-40B4-BE49-F238E27FC236}">
                <a16:creationId xmlns:a16="http://schemas.microsoft.com/office/drawing/2014/main" id="{B25ECF0F-542A-647B-4710-8FDABBBF3919}"/>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12E4FBF9-431A-BEA7-FBB7-808BA4C70190}"/>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1C316644-FAD4-8A94-0D98-09CE360853F0}"/>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98159FC-C024-4EAA-D140-968B3CD01857}"/>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10</a:t>
            </a:fld>
            <a:endParaRPr lang="en-US"/>
          </a:p>
        </p:txBody>
      </p:sp>
    </p:spTree>
    <p:extLst>
      <p:ext uri="{BB962C8B-B14F-4D97-AF65-F5344CB8AC3E}">
        <p14:creationId xmlns:p14="http://schemas.microsoft.com/office/powerpoint/2010/main" val="604707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2341-77F2-6459-9B10-51F7E47DCD8A}"/>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Reusable Solutions Lower Development Effort</a:t>
            </a:r>
          </a:p>
        </p:txBody>
      </p:sp>
      <p:pic>
        <p:nvPicPr>
          <p:cNvPr id="7" name="Content Placeholder 6" descr="Digital Brain with abstract binary data code">
            <a:extLst>
              <a:ext uri="{FF2B5EF4-FFF2-40B4-BE49-F238E27FC236}">
                <a16:creationId xmlns:a16="http://schemas.microsoft.com/office/drawing/2014/main" id="{766F2F67-894E-4623-9854-A6B1D003A11F}"/>
              </a:ext>
            </a:extLst>
          </p:cNvPr>
          <p:cNvPicPr>
            <a:picLocks noGrp="1" noChangeAspect="1"/>
          </p:cNvPicPr>
          <p:nvPr>
            <p:ph type="pic" sz="quarter" idx="15"/>
          </p:nvPr>
        </p:nvPicPr>
        <p:blipFill>
          <a:blip r:embed="rId3"/>
          <a:srcRect r="9350"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7A760A54-69BC-4E7F-97F5-0FF6E263CF0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Time Efficiency</a:t>
            </a:r>
          </a:p>
          <a:p>
            <a:pPr marL="0" lvl="1" indent="0">
              <a:spcBef>
                <a:spcPts val="1000"/>
              </a:spcBef>
              <a:spcAft>
                <a:spcPts val="600"/>
              </a:spcAft>
              <a:buFont typeface="Arial" panose="020B0604020202020204" pitchFamily="34" charset="0"/>
              <a:buNone/>
            </a:pPr>
            <a:r>
              <a:rPr lang="en-US" sz="1400"/>
              <a:t>Reusable patterns significantly reduce development time by leveraging pre-tested solutions for AI systems.</a:t>
            </a:r>
          </a:p>
          <a:p>
            <a:pPr marL="0" indent="0">
              <a:spcBef>
                <a:spcPts val="2500"/>
              </a:spcBef>
              <a:spcAft>
                <a:spcPts val="600"/>
              </a:spcAft>
              <a:buFont typeface="Arial" panose="020B0604020202020204" pitchFamily="34" charset="0"/>
              <a:buNone/>
            </a:pPr>
            <a:r>
              <a:rPr lang="en-US" sz="1400" b="1"/>
              <a:t>Reduced Effort</a:t>
            </a:r>
          </a:p>
          <a:p>
            <a:pPr marL="0" lvl="1" indent="0">
              <a:spcBef>
                <a:spcPts val="1000"/>
              </a:spcBef>
              <a:spcAft>
                <a:spcPts val="600"/>
              </a:spcAft>
              <a:buFont typeface="Arial" panose="020B0604020202020204" pitchFamily="34" charset="0"/>
              <a:buNone/>
            </a:pPr>
            <a:r>
              <a:rPr lang="en-US" sz="1400"/>
              <a:t>Using reusable solutions lowers the effort required to develop complex AI applications effectively.</a:t>
            </a:r>
          </a:p>
        </p:txBody>
      </p:sp>
      <p:sp>
        <p:nvSpPr>
          <p:cNvPr id="4" name="Date Placeholder 3">
            <a:extLst>
              <a:ext uri="{FF2B5EF4-FFF2-40B4-BE49-F238E27FC236}">
                <a16:creationId xmlns:a16="http://schemas.microsoft.com/office/drawing/2014/main" id="{0DAA9979-2A69-5577-DCE3-9125D62EFF4D}"/>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D4A4F194-AEF7-636F-DE07-5BA5979AE8E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4158099F-9FEC-C2F8-63F5-E1FFD9628F2B}"/>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11</a:t>
            </a:fld>
            <a:endParaRPr lang="en-US"/>
          </a:p>
        </p:txBody>
      </p:sp>
    </p:spTree>
    <p:extLst>
      <p:ext uri="{BB962C8B-B14F-4D97-AF65-F5344CB8AC3E}">
        <p14:creationId xmlns:p14="http://schemas.microsoft.com/office/powerpoint/2010/main" val="3367985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0CD4-9096-B180-47C8-A75A07A841C2}"/>
              </a:ext>
            </a:extLst>
          </p:cNvPr>
          <p:cNvSpPr>
            <a:spLocks noGrp="1"/>
          </p:cNvSpPr>
          <p:nvPr>
            <p:ph type="title"/>
          </p:nvPr>
        </p:nvSpPr>
        <p:spPr>
          <a:xfrm>
            <a:off x="8321040" y="603504"/>
            <a:ext cx="3401568" cy="1527048"/>
          </a:xfrm>
        </p:spPr>
        <p:txBody>
          <a:bodyPr vert="horz" lIns="91440" tIns="45720" rIns="91440" bIns="45720" rtlCol="0" anchor="b">
            <a:normAutofit/>
          </a:bodyPr>
          <a:lstStyle/>
          <a:p>
            <a:r>
              <a:rPr lang="en-US" sz="2500" b="0" kern="1200" cap="all" baseline="0">
                <a:latin typeface="+mj-lt"/>
                <a:ea typeface="+mj-ea"/>
                <a:cs typeface="+mj-cs"/>
              </a:rPr>
              <a:t>Ensure Reliable, Robust Systems</a:t>
            </a:r>
          </a:p>
        </p:txBody>
      </p:sp>
      <p:pic>
        <p:nvPicPr>
          <p:cNvPr id="7" name="Content Placeholder 6" descr="Abstract background">
            <a:extLst>
              <a:ext uri="{FF2B5EF4-FFF2-40B4-BE49-F238E27FC236}">
                <a16:creationId xmlns:a16="http://schemas.microsoft.com/office/drawing/2014/main" id="{B6E4F842-8141-4090-93A2-906765521F4C}"/>
              </a:ext>
            </a:extLst>
          </p:cNvPr>
          <p:cNvPicPr>
            <a:picLocks noGrp="1" noChangeAspect="1"/>
          </p:cNvPicPr>
          <p:nvPr>
            <p:ph type="pic" sz="quarter" idx="15"/>
          </p:nvPr>
        </p:nvPicPr>
        <p:blipFill>
          <a:blip r:embed="rId3"/>
          <a:srcRect l="2748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67A2A62A-B9C4-4613-8617-956B52D9781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21040" y="2276856"/>
            <a:ext cx="3401568"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Reliability in AI Systems</a:t>
            </a:r>
          </a:p>
          <a:p>
            <a:pPr marL="0" lvl="1" indent="0">
              <a:lnSpc>
                <a:spcPct val="90000"/>
              </a:lnSpc>
              <a:spcBef>
                <a:spcPts val="1000"/>
              </a:spcBef>
              <a:spcAft>
                <a:spcPts val="600"/>
              </a:spcAft>
              <a:buFont typeface="Arial" panose="020B0604020202020204" pitchFamily="34" charset="0"/>
              <a:buNone/>
            </a:pPr>
            <a:r>
              <a:rPr lang="en-US" sz="1400"/>
              <a:t>Design patterns improve the reliability of AI systems by enabling consistent performance under different conditions.</a:t>
            </a:r>
          </a:p>
          <a:p>
            <a:pPr marL="0" indent="0">
              <a:lnSpc>
                <a:spcPct val="90000"/>
              </a:lnSpc>
              <a:spcBef>
                <a:spcPts val="2500"/>
              </a:spcBef>
              <a:spcAft>
                <a:spcPts val="600"/>
              </a:spcAft>
              <a:buFont typeface="Arial" panose="020B0604020202020204" pitchFamily="34" charset="0"/>
              <a:buNone/>
            </a:pPr>
            <a:r>
              <a:rPr lang="en-US" sz="1400" b="1"/>
              <a:t>Maintainability Through Design</a:t>
            </a:r>
          </a:p>
          <a:p>
            <a:pPr marL="0" lvl="1" indent="0">
              <a:lnSpc>
                <a:spcPct val="90000"/>
              </a:lnSpc>
              <a:spcBef>
                <a:spcPts val="1000"/>
              </a:spcBef>
              <a:spcAft>
                <a:spcPts val="600"/>
              </a:spcAft>
              <a:buFont typeface="Arial" panose="020B0604020202020204" pitchFamily="34" charset="0"/>
              <a:buNone/>
            </a:pPr>
            <a:r>
              <a:rPr lang="en-US" sz="1400"/>
              <a:t>Using design patterns enhances maintainability, allowing easier updates and modifications in AI systems.</a:t>
            </a:r>
          </a:p>
          <a:p>
            <a:pPr marL="0" indent="0">
              <a:lnSpc>
                <a:spcPct val="90000"/>
              </a:lnSpc>
              <a:spcBef>
                <a:spcPts val="2500"/>
              </a:spcBef>
              <a:spcAft>
                <a:spcPts val="600"/>
              </a:spcAft>
              <a:buFont typeface="Arial" panose="020B0604020202020204" pitchFamily="34" charset="0"/>
              <a:buNone/>
            </a:pPr>
            <a:r>
              <a:rPr lang="en-US" sz="1400" b="1"/>
              <a:t>Robust Performance</a:t>
            </a:r>
          </a:p>
          <a:p>
            <a:pPr marL="0" lvl="1" indent="0">
              <a:lnSpc>
                <a:spcPct val="90000"/>
              </a:lnSpc>
              <a:spcBef>
                <a:spcPts val="1000"/>
              </a:spcBef>
              <a:spcAft>
                <a:spcPts val="600"/>
              </a:spcAft>
              <a:buFont typeface="Arial" panose="020B0604020202020204" pitchFamily="34" charset="0"/>
              <a:buNone/>
            </a:pPr>
            <a:r>
              <a:rPr lang="en-US" sz="1400"/>
              <a:t>Design patterns ensure AI systems can handle diverse scenarios and unexpected conditions robustly.</a:t>
            </a:r>
          </a:p>
        </p:txBody>
      </p:sp>
      <p:sp>
        <p:nvSpPr>
          <p:cNvPr id="4" name="Date Placeholder 3">
            <a:extLst>
              <a:ext uri="{FF2B5EF4-FFF2-40B4-BE49-F238E27FC236}">
                <a16:creationId xmlns:a16="http://schemas.microsoft.com/office/drawing/2014/main" id="{A78D6574-27E5-98CC-C5E5-51697CA8E73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95C0EA8E-CF6E-6E0F-5A5C-B11B1D6E4A1A}"/>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2B1D3794-031C-08E6-3B8C-6EB6571F69D6}"/>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12</a:t>
            </a:fld>
            <a:endParaRPr lang="en-US"/>
          </a:p>
        </p:txBody>
      </p:sp>
    </p:spTree>
    <p:extLst>
      <p:ext uri="{BB962C8B-B14F-4D97-AF65-F5344CB8AC3E}">
        <p14:creationId xmlns:p14="http://schemas.microsoft.com/office/powerpoint/2010/main" val="373523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20F4F-5FFA-003F-09FF-8C3ACB943F53}"/>
              </a:ext>
            </a:extLst>
          </p:cNvPr>
          <p:cNvSpPr>
            <a:spLocks noGrp="1"/>
          </p:cNvSpPr>
          <p:nvPr>
            <p:ph type="title"/>
          </p:nvPr>
        </p:nvSpPr>
        <p:spPr>
          <a:xfrm>
            <a:off x="321733" y="5111854"/>
            <a:ext cx="3945468" cy="1389888"/>
          </a:xfrm>
        </p:spPr>
        <p:txBody>
          <a:bodyPr vert="horz" lIns="91440" tIns="45720" rIns="91440" bIns="45720" rtlCol="0" anchor="t">
            <a:normAutofit/>
          </a:bodyPr>
          <a:lstStyle/>
          <a:p>
            <a:r>
              <a:rPr lang="en-US" b="0" kern="1200" cap="all" baseline="0">
                <a:latin typeface="+mj-lt"/>
                <a:ea typeface="+mj-ea"/>
                <a:cs typeface="+mj-cs"/>
              </a:rPr>
              <a:t>Image: Puzzle or Blueprint</a:t>
            </a:r>
          </a:p>
        </p:txBody>
      </p:sp>
      <p:sp>
        <p:nvSpPr>
          <p:cNvPr id="8" name="TextBox 7">
            <a:extLst>
              <a:ext uri="{FF2B5EF4-FFF2-40B4-BE49-F238E27FC236}">
                <a16:creationId xmlns:a16="http://schemas.microsoft.com/office/drawing/2014/main" id="{4A17E02B-8D64-4214-9739-809921AE1A6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84372" y="5111854"/>
            <a:ext cx="6168356" cy="1389888"/>
          </a:xfrm>
          <a:prstGeom prst="rect">
            <a:avLst/>
          </a:prstGeom>
        </p:spPr>
        <p:txBody>
          <a:bodyPr>
            <a:normAutofit/>
          </a:bodyPr>
          <a:lstStyle/>
          <a:p>
            <a:pPr marL="0" indent="0">
              <a:lnSpc>
                <a:spcPct val="90000"/>
              </a:lnSpc>
              <a:spcBef>
                <a:spcPts val="2500"/>
              </a:spcBef>
              <a:spcAft>
                <a:spcPts val="600"/>
              </a:spcAft>
              <a:buNone/>
            </a:pPr>
            <a:r>
              <a:rPr lang="en-US" sz="900" b="1"/>
              <a:t>Symbol of Structure</a:t>
            </a:r>
          </a:p>
          <a:p>
            <a:pPr marL="0" lvl="1" indent="0">
              <a:lnSpc>
                <a:spcPct val="90000"/>
              </a:lnSpc>
              <a:spcBef>
                <a:spcPts val="1000"/>
              </a:spcBef>
              <a:spcAft>
                <a:spcPts val="600"/>
              </a:spcAft>
              <a:buNone/>
            </a:pPr>
            <a:r>
              <a:rPr lang="en-US" sz="900"/>
              <a:t>The puzzle image represents the structured and interconnected components within AI design patterns.</a:t>
            </a:r>
          </a:p>
          <a:p>
            <a:pPr marL="0" indent="0">
              <a:lnSpc>
                <a:spcPct val="90000"/>
              </a:lnSpc>
              <a:spcBef>
                <a:spcPts val="2500"/>
              </a:spcBef>
              <a:spcAft>
                <a:spcPts val="600"/>
              </a:spcAft>
              <a:buNone/>
            </a:pPr>
            <a:r>
              <a:rPr lang="en-US" sz="900" b="1"/>
              <a:t>Modular Design Concept</a:t>
            </a:r>
          </a:p>
          <a:p>
            <a:pPr marL="0" lvl="1" indent="0">
              <a:lnSpc>
                <a:spcPct val="90000"/>
              </a:lnSpc>
              <a:spcBef>
                <a:spcPts val="1000"/>
              </a:spcBef>
              <a:spcAft>
                <a:spcPts val="600"/>
              </a:spcAft>
              <a:buNone/>
            </a:pPr>
            <a:r>
              <a:rPr lang="en-US" sz="900"/>
              <a:t>The blueprint illustrates the modular and planned approach to AI development using design patterns.</a:t>
            </a:r>
          </a:p>
        </p:txBody>
      </p:sp>
      <p:pic>
        <p:nvPicPr>
          <p:cNvPr id="7" name="Content Placeholder 6" descr="Jigsaw puzzle business solution">
            <a:extLst>
              <a:ext uri="{FF2B5EF4-FFF2-40B4-BE49-F238E27FC236}">
                <a16:creationId xmlns:a16="http://schemas.microsoft.com/office/drawing/2014/main" id="{9D6A5670-A28F-4DE5-A064-F6BED50985FE}"/>
              </a:ext>
            </a:extLst>
          </p:cNvPr>
          <p:cNvPicPr>
            <a:picLocks noGrp="1" noChangeAspect="1"/>
          </p:cNvPicPr>
          <p:nvPr>
            <p:ph type="pic" sz="quarter" idx="15"/>
          </p:nvPr>
        </p:nvPicPr>
        <p:blipFill>
          <a:blip r:embed="rId3"/>
          <a:srcRect t="33924" b="12461"/>
          <a:stretch>
            <a:fillRect/>
          </a:stretch>
        </p:blipFill>
        <p:spPr>
          <a:xfrm>
            <a:off x="20" y="10"/>
            <a:ext cx="11750020" cy="4724858"/>
          </a:xfrm>
          <a:prstGeom prst="rect">
            <a:avLst/>
          </a:prstGeom>
          <a:noFill/>
        </p:spPr>
      </p:pic>
      <p:sp>
        <p:nvSpPr>
          <p:cNvPr id="4" name="Date Placeholder 3">
            <a:extLst>
              <a:ext uri="{FF2B5EF4-FFF2-40B4-BE49-F238E27FC236}">
                <a16:creationId xmlns:a16="http://schemas.microsoft.com/office/drawing/2014/main" id="{2209A413-3D2F-CBB9-BD8B-636C114BEE63}"/>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A2BDB166-31B6-3A8C-873C-244861CE7819}"/>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530276EB-B17D-1E7A-0A6B-403081142CC0}"/>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13</a:t>
            </a:fld>
            <a:endParaRPr lang="en-US"/>
          </a:p>
        </p:txBody>
      </p:sp>
    </p:spTree>
    <p:extLst>
      <p:ext uri="{BB962C8B-B14F-4D97-AF65-F5344CB8AC3E}">
        <p14:creationId xmlns:p14="http://schemas.microsoft.com/office/powerpoint/2010/main" val="1703553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5BC7-F057-86EC-8559-17A50195F6E6}"/>
              </a:ext>
            </a:extLst>
          </p:cNvPr>
          <p:cNvSpPr>
            <a:spLocks noGrp="1"/>
          </p:cNvSpPr>
          <p:nvPr>
            <p:ph type="title"/>
          </p:nvPr>
        </p:nvSpPr>
        <p:spPr>
          <a:xfrm>
            <a:off x="431172" y="553616"/>
            <a:ext cx="7914087" cy="4008859"/>
          </a:xfrm>
        </p:spPr>
        <p:txBody>
          <a:bodyPr anchor="t">
            <a:normAutofit/>
          </a:bodyPr>
          <a:lstStyle/>
          <a:p>
            <a:r>
              <a:rPr lang="en-US"/>
              <a:t>AutoGen Overview</a:t>
            </a:r>
          </a:p>
        </p:txBody>
      </p:sp>
      <p:sp>
        <p:nvSpPr>
          <p:cNvPr id="11" name="Text Placeholder 2">
            <a:extLst>
              <a:ext uri="{FF2B5EF4-FFF2-40B4-BE49-F238E27FC236}">
                <a16:creationId xmlns:a16="http://schemas.microsoft.com/office/drawing/2014/main" id="{8B50937E-4939-3A76-CA6C-3B4D3612452A}"/>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498E4C31-BC42-855E-C5C1-4FE9C55923D2}"/>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9360AABC-FD03-74A5-A82F-C716DDF452F7}"/>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75501FD2-D368-58B6-DCB3-570ECB67761D}"/>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14</a:t>
            </a:fld>
            <a:endParaRPr lang="en-US"/>
          </a:p>
        </p:txBody>
      </p:sp>
    </p:spTree>
    <p:extLst>
      <p:ext uri="{BB962C8B-B14F-4D97-AF65-F5344CB8AC3E}">
        <p14:creationId xmlns:p14="http://schemas.microsoft.com/office/powerpoint/2010/main" val="177737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ABD7-8AD6-4857-3E53-088414823DF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AutoGen Enables Multi-Agent Orchestration</a:t>
            </a:r>
          </a:p>
        </p:txBody>
      </p:sp>
      <p:pic>
        <p:nvPicPr>
          <p:cNvPr id="7" name="Content Placeholder 6" descr="Hand drawn businessman and business woman icons in red and black colors are connected by arrows randomly on white background. This image shows the social media, and online communication between business people.">
            <a:extLst>
              <a:ext uri="{FF2B5EF4-FFF2-40B4-BE49-F238E27FC236}">
                <a16:creationId xmlns:a16="http://schemas.microsoft.com/office/drawing/2014/main" id="{A640F8DB-A3FD-4D2A-9375-AFBF535801D3}"/>
              </a:ext>
            </a:extLst>
          </p:cNvPr>
          <p:cNvPicPr>
            <a:picLocks noGrp="1" noChangeAspect="1"/>
          </p:cNvPicPr>
          <p:nvPr>
            <p:ph type="pic" sz="quarter" idx="15"/>
          </p:nvPr>
        </p:nvPicPr>
        <p:blipFill>
          <a:blip r:embed="rId3"/>
          <a:srcRect l="12501" r="6823"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80487C2A-1722-4940-B33E-00FE8560CB3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Multi-Agent Coordination</a:t>
            </a:r>
          </a:p>
          <a:p>
            <a:pPr marL="0" lvl="1" indent="0">
              <a:spcBef>
                <a:spcPts val="1000"/>
              </a:spcBef>
              <a:spcAft>
                <a:spcPts val="600"/>
              </a:spcAft>
              <a:buFont typeface="Arial" panose="020B0604020202020204" pitchFamily="34" charset="0"/>
              <a:buNone/>
            </a:pPr>
            <a:r>
              <a:rPr lang="en-US" sz="1400"/>
              <a:t>AutoGen enables seamless coordination among multiple AI agents to enhance problem-solving capabilities.</a:t>
            </a:r>
          </a:p>
          <a:p>
            <a:pPr marL="0" indent="0">
              <a:spcBef>
                <a:spcPts val="2500"/>
              </a:spcBef>
              <a:spcAft>
                <a:spcPts val="600"/>
              </a:spcAft>
              <a:buFont typeface="Arial" panose="020B0604020202020204" pitchFamily="34" charset="0"/>
              <a:buNone/>
            </a:pPr>
            <a:r>
              <a:rPr lang="en-US" sz="1400" b="1"/>
              <a:t>Enhanced Problem Solving</a:t>
            </a:r>
          </a:p>
          <a:p>
            <a:pPr marL="0" lvl="1" indent="0">
              <a:spcBef>
                <a:spcPts val="1000"/>
              </a:spcBef>
              <a:spcAft>
                <a:spcPts val="600"/>
              </a:spcAft>
              <a:buFont typeface="Arial" panose="020B0604020202020204" pitchFamily="34" charset="0"/>
              <a:buNone/>
            </a:pPr>
            <a:r>
              <a:rPr lang="en-US" sz="1400"/>
              <a:t>Combined AI agents can tackle complex problems beyond what individual agents can achieve alone.</a:t>
            </a:r>
          </a:p>
        </p:txBody>
      </p:sp>
      <p:sp>
        <p:nvSpPr>
          <p:cNvPr id="4" name="Date Placeholder 3">
            <a:extLst>
              <a:ext uri="{FF2B5EF4-FFF2-40B4-BE49-F238E27FC236}">
                <a16:creationId xmlns:a16="http://schemas.microsoft.com/office/drawing/2014/main" id="{340D9DE3-86BB-2A96-FA15-84FABCD7B9AD}"/>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D2800A52-9F75-D57A-97D6-70ED8C64E3FF}"/>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D1504852-4F5A-35A2-271E-E27E45F047D6}"/>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15</a:t>
            </a:fld>
            <a:endParaRPr lang="en-US"/>
          </a:p>
        </p:txBody>
      </p:sp>
    </p:spTree>
    <p:extLst>
      <p:ext uri="{BB962C8B-B14F-4D97-AF65-F5344CB8AC3E}">
        <p14:creationId xmlns:p14="http://schemas.microsoft.com/office/powerpoint/2010/main" val="1295520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0389F-778C-9775-0640-D7B270BAB976}"/>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Agents Interact for Complex Tasks</a:t>
            </a:r>
          </a:p>
        </p:txBody>
      </p:sp>
      <p:pic>
        <p:nvPicPr>
          <p:cNvPr id="7" name="Content Placeholder 6" descr="Two women, one in glasses and blazer, talking in business office">
            <a:extLst>
              <a:ext uri="{FF2B5EF4-FFF2-40B4-BE49-F238E27FC236}">
                <a16:creationId xmlns:a16="http://schemas.microsoft.com/office/drawing/2014/main" id="{0404BBD4-4C3C-439E-8B40-440D106E7563}"/>
              </a:ext>
            </a:extLst>
          </p:cNvPr>
          <p:cNvPicPr>
            <a:picLocks noGrp="1" noChangeAspect="1"/>
          </p:cNvPicPr>
          <p:nvPr>
            <p:ph type="pic" sz="quarter" idx="15"/>
          </p:nvPr>
        </p:nvPicPr>
        <p:blipFill>
          <a:blip r:embed="rId3"/>
          <a:srcRect r="2" b="1151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95F09C28-F2F9-489F-A667-CD0939FC108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Collaborative Problem Solving</a:t>
            </a:r>
          </a:p>
          <a:p>
            <a:pPr marL="0" lvl="1" indent="0">
              <a:lnSpc>
                <a:spcPct val="90000"/>
              </a:lnSpc>
              <a:spcBef>
                <a:spcPts val="1000"/>
              </a:spcBef>
              <a:spcAft>
                <a:spcPts val="600"/>
              </a:spcAft>
              <a:buFont typeface="Arial" panose="020B0604020202020204" pitchFamily="34" charset="0"/>
              <a:buNone/>
            </a:pPr>
            <a:r>
              <a:rPr lang="en-US" sz="1000"/>
              <a:t>Agents work together by sharing knowledge and skills to address complex challenges effectively.</a:t>
            </a:r>
          </a:p>
          <a:p>
            <a:pPr marL="0" indent="0">
              <a:lnSpc>
                <a:spcPct val="90000"/>
              </a:lnSpc>
              <a:spcBef>
                <a:spcPts val="2500"/>
              </a:spcBef>
              <a:spcAft>
                <a:spcPts val="600"/>
              </a:spcAft>
              <a:buFont typeface="Arial" panose="020B0604020202020204" pitchFamily="34" charset="0"/>
              <a:buNone/>
            </a:pPr>
            <a:r>
              <a:rPr lang="en-US" sz="1000" b="1"/>
              <a:t>Diverse Expertise</a:t>
            </a:r>
          </a:p>
          <a:p>
            <a:pPr marL="0" lvl="1" indent="0">
              <a:lnSpc>
                <a:spcPct val="90000"/>
              </a:lnSpc>
              <a:spcBef>
                <a:spcPts val="1000"/>
              </a:spcBef>
              <a:spcAft>
                <a:spcPts val="600"/>
              </a:spcAft>
              <a:buFont typeface="Arial" panose="020B0604020202020204" pitchFamily="34" charset="0"/>
              <a:buNone/>
            </a:pPr>
            <a:r>
              <a:rPr lang="en-US" sz="1000"/>
              <a:t>Interaction between agents brings together varied expertise necessary for adaptable task completion.</a:t>
            </a:r>
          </a:p>
          <a:p>
            <a:pPr marL="0" indent="0">
              <a:lnSpc>
                <a:spcPct val="90000"/>
              </a:lnSpc>
              <a:spcBef>
                <a:spcPts val="2500"/>
              </a:spcBef>
              <a:spcAft>
                <a:spcPts val="600"/>
              </a:spcAft>
              <a:buFont typeface="Arial" panose="020B0604020202020204" pitchFamily="34" charset="0"/>
              <a:buNone/>
            </a:pPr>
            <a:r>
              <a:rPr lang="en-US" sz="1000" b="1"/>
              <a:t>Adaptive Collaboration</a:t>
            </a:r>
          </a:p>
          <a:p>
            <a:pPr marL="0" lvl="1" indent="0">
              <a:lnSpc>
                <a:spcPct val="90000"/>
              </a:lnSpc>
              <a:spcBef>
                <a:spcPts val="1000"/>
              </a:spcBef>
              <a:spcAft>
                <a:spcPts val="600"/>
              </a:spcAft>
              <a:buFont typeface="Arial" panose="020B0604020202020204" pitchFamily="34" charset="0"/>
              <a:buNone/>
            </a:pPr>
            <a:r>
              <a:rPr lang="en-US" sz="1000"/>
              <a:t>Agents adapt their strategies through communication to handle dynamic and complex tasks efficiently.</a:t>
            </a:r>
          </a:p>
        </p:txBody>
      </p:sp>
      <p:sp>
        <p:nvSpPr>
          <p:cNvPr id="4" name="Date Placeholder 3">
            <a:extLst>
              <a:ext uri="{FF2B5EF4-FFF2-40B4-BE49-F238E27FC236}">
                <a16:creationId xmlns:a16="http://schemas.microsoft.com/office/drawing/2014/main" id="{4E15518D-8BF4-458C-5A4A-6AAF1218045A}"/>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2BF87E40-21B4-285B-8C92-B6C36C361A3D}"/>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B2A78D42-D6E1-0C49-76DE-35FB1046CCDC}"/>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16</a:t>
            </a:fld>
            <a:endParaRPr lang="en-US"/>
          </a:p>
        </p:txBody>
      </p:sp>
    </p:spTree>
    <p:extLst>
      <p:ext uri="{BB962C8B-B14F-4D97-AF65-F5344CB8AC3E}">
        <p14:creationId xmlns:p14="http://schemas.microsoft.com/office/powerpoint/2010/main" val="81223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513B-EFDE-3949-CE74-294087F5BE3B}"/>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Image: Agents Collaborating</a:t>
            </a:r>
          </a:p>
        </p:txBody>
      </p:sp>
      <p:pic>
        <p:nvPicPr>
          <p:cNvPr id="7" name="Content Placeholder 6" descr="A 3D pattern of ring shapes connected by lines">
            <a:extLst>
              <a:ext uri="{FF2B5EF4-FFF2-40B4-BE49-F238E27FC236}">
                <a16:creationId xmlns:a16="http://schemas.microsoft.com/office/drawing/2014/main" id="{A6E6FDB1-D0C1-4F20-ACBB-22AA054ECC6E}"/>
              </a:ext>
            </a:extLst>
          </p:cNvPr>
          <p:cNvPicPr>
            <a:picLocks noGrp="1" noChangeAspect="1"/>
          </p:cNvPicPr>
          <p:nvPr>
            <p:ph type="pic" sz="quarter" idx="15"/>
          </p:nvPr>
        </p:nvPicPr>
        <p:blipFill>
          <a:blip r:embed="rId3"/>
          <a:srcRect r="32015"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3C8E1EC5-044B-47F2-AB79-C6FFFBAA05C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Cooperative Multi-Agent Systems</a:t>
            </a:r>
          </a:p>
          <a:p>
            <a:pPr marL="0" lvl="1" indent="0">
              <a:spcBef>
                <a:spcPts val="1000"/>
              </a:spcBef>
              <a:spcAft>
                <a:spcPts val="600"/>
              </a:spcAft>
              <a:buFont typeface="Arial" panose="020B0604020202020204" pitchFamily="34" charset="0"/>
              <a:buNone/>
            </a:pPr>
            <a:r>
              <a:rPr lang="en-US" sz="1400"/>
              <a:t>Agents collaborate effectively to achieve complex tasks in multi-agent AI systems.</a:t>
            </a:r>
          </a:p>
          <a:p>
            <a:pPr marL="0" indent="0">
              <a:spcBef>
                <a:spcPts val="2500"/>
              </a:spcBef>
              <a:spcAft>
                <a:spcPts val="600"/>
              </a:spcAft>
              <a:buFont typeface="Arial" panose="020B0604020202020204" pitchFamily="34" charset="0"/>
              <a:buNone/>
            </a:pPr>
            <a:r>
              <a:rPr lang="en-US" sz="1400" b="1"/>
              <a:t>AutoGen Enables Collaboration</a:t>
            </a:r>
          </a:p>
          <a:p>
            <a:pPr marL="0" lvl="1" indent="0">
              <a:spcBef>
                <a:spcPts val="1000"/>
              </a:spcBef>
              <a:spcAft>
                <a:spcPts val="600"/>
              </a:spcAft>
              <a:buFont typeface="Arial" panose="020B0604020202020204" pitchFamily="34" charset="0"/>
              <a:buNone/>
            </a:pPr>
            <a:r>
              <a:rPr lang="en-US" sz="1400"/>
              <a:t>AutoGen technology facilitates seamless interaction among AI agents for better outcomes.</a:t>
            </a:r>
          </a:p>
        </p:txBody>
      </p:sp>
      <p:sp>
        <p:nvSpPr>
          <p:cNvPr id="4" name="Date Placeholder 3">
            <a:extLst>
              <a:ext uri="{FF2B5EF4-FFF2-40B4-BE49-F238E27FC236}">
                <a16:creationId xmlns:a16="http://schemas.microsoft.com/office/drawing/2014/main" id="{8C2A3EC0-C1CF-8AFE-F2D6-14F484E3BBA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08886EFE-550C-BECA-3990-22449F83F751}"/>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DE3FEB64-61D2-7B8D-8019-4413156EFDFB}"/>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17</a:t>
            </a:fld>
            <a:endParaRPr lang="en-US"/>
          </a:p>
        </p:txBody>
      </p:sp>
    </p:spTree>
    <p:extLst>
      <p:ext uri="{BB962C8B-B14F-4D97-AF65-F5344CB8AC3E}">
        <p14:creationId xmlns:p14="http://schemas.microsoft.com/office/powerpoint/2010/main" val="2833968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1A05D-117A-EE3F-C356-8E57AC62344D}"/>
              </a:ext>
            </a:extLst>
          </p:cNvPr>
          <p:cNvSpPr>
            <a:spLocks noGrp="1"/>
          </p:cNvSpPr>
          <p:nvPr>
            <p:ph type="title"/>
          </p:nvPr>
        </p:nvSpPr>
        <p:spPr>
          <a:xfrm>
            <a:off x="431172" y="553616"/>
            <a:ext cx="7914087" cy="4008859"/>
          </a:xfrm>
        </p:spPr>
        <p:txBody>
          <a:bodyPr anchor="t">
            <a:normAutofit/>
          </a:bodyPr>
          <a:lstStyle/>
          <a:p>
            <a:r>
              <a:rPr lang="en-US"/>
              <a:t>Pattern 1: Flexibility</a:t>
            </a:r>
          </a:p>
        </p:txBody>
      </p:sp>
      <p:sp>
        <p:nvSpPr>
          <p:cNvPr id="11" name="Text Placeholder 2">
            <a:extLst>
              <a:ext uri="{FF2B5EF4-FFF2-40B4-BE49-F238E27FC236}">
                <a16:creationId xmlns:a16="http://schemas.microsoft.com/office/drawing/2014/main" id="{D37983BC-4DA5-A43B-FCB5-7A55808BBFA6}"/>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14785CDC-4DE1-9ABA-F8EC-EB860C1501A0}"/>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5ECFD2CC-E228-AE66-9ECF-65286BE110FC}"/>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6B128A64-6A1B-8BA9-C44C-23C5D0BFB5DF}"/>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18</a:t>
            </a:fld>
            <a:endParaRPr lang="en-US"/>
          </a:p>
        </p:txBody>
      </p:sp>
    </p:spTree>
    <p:extLst>
      <p:ext uri="{BB962C8B-B14F-4D97-AF65-F5344CB8AC3E}">
        <p14:creationId xmlns:p14="http://schemas.microsoft.com/office/powerpoint/2010/main" val="1684169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28D4-DFA1-8202-8DE7-A047045E617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Agents Dynamically Adapt to Change</a:t>
            </a:r>
          </a:p>
        </p:txBody>
      </p:sp>
      <p:pic>
        <p:nvPicPr>
          <p:cNvPr id="7" name="Content Placeholder 6" descr="digital cube,  processor, cyberspace">
            <a:extLst>
              <a:ext uri="{FF2B5EF4-FFF2-40B4-BE49-F238E27FC236}">
                <a16:creationId xmlns:a16="http://schemas.microsoft.com/office/drawing/2014/main" id="{0AB6ED44-91BB-41D6-9127-A7E818CC5981}"/>
              </a:ext>
            </a:extLst>
          </p:cNvPr>
          <p:cNvPicPr>
            <a:picLocks noGrp="1" noChangeAspect="1"/>
          </p:cNvPicPr>
          <p:nvPr>
            <p:ph type="pic" sz="quarter" idx="15"/>
          </p:nvPr>
        </p:nvPicPr>
        <p:blipFill>
          <a:blip r:embed="rId3"/>
          <a:srcRect l="13138" r="18877"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D6EE0A34-F07D-4199-AFEF-D1AA207ECB0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Flexible Agent Design</a:t>
            </a:r>
          </a:p>
          <a:p>
            <a:pPr marL="0" lvl="1" indent="0">
              <a:spcBef>
                <a:spcPts val="1000"/>
              </a:spcBef>
              <a:spcAft>
                <a:spcPts val="600"/>
              </a:spcAft>
              <a:buFont typeface="Arial" panose="020B0604020202020204" pitchFamily="34" charset="0"/>
              <a:buNone/>
            </a:pPr>
            <a:r>
              <a:rPr lang="en-US" sz="1400"/>
              <a:t>Agents are built to be flexible, enabling adaptation to new information or situations effectively.</a:t>
            </a:r>
          </a:p>
          <a:p>
            <a:pPr marL="0" indent="0">
              <a:spcBef>
                <a:spcPts val="2500"/>
              </a:spcBef>
              <a:spcAft>
                <a:spcPts val="600"/>
              </a:spcAft>
              <a:buFont typeface="Arial" panose="020B0604020202020204" pitchFamily="34" charset="0"/>
              <a:buNone/>
            </a:pPr>
            <a:r>
              <a:rPr lang="en-US" sz="1400" b="1"/>
              <a:t>Dynamic Response</a:t>
            </a:r>
          </a:p>
          <a:p>
            <a:pPr marL="0" lvl="1" indent="0">
              <a:spcBef>
                <a:spcPts val="1000"/>
              </a:spcBef>
              <a:spcAft>
                <a:spcPts val="600"/>
              </a:spcAft>
              <a:buFont typeface="Arial" panose="020B0604020202020204" pitchFamily="34" charset="0"/>
              <a:buNone/>
            </a:pPr>
            <a:r>
              <a:rPr lang="en-US" sz="1400"/>
              <a:t>Agents dynamically respond to changes without needing a full system overhaul, ensuring efficiency.</a:t>
            </a:r>
          </a:p>
        </p:txBody>
      </p:sp>
      <p:sp>
        <p:nvSpPr>
          <p:cNvPr id="4" name="Date Placeholder 3">
            <a:extLst>
              <a:ext uri="{FF2B5EF4-FFF2-40B4-BE49-F238E27FC236}">
                <a16:creationId xmlns:a16="http://schemas.microsoft.com/office/drawing/2014/main" id="{115662E9-FBD3-140B-1E7E-79FA6A31EF3C}"/>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D6D46CF0-60F5-5407-66FE-5841B92A2F53}"/>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7D7346E5-5CB2-18F9-13C7-D360D1B2EAB6}"/>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19</a:t>
            </a:fld>
            <a:endParaRPr lang="en-US"/>
          </a:p>
        </p:txBody>
      </p:sp>
    </p:spTree>
    <p:extLst>
      <p:ext uri="{BB962C8B-B14F-4D97-AF65-F5344CB8AC3E}">
        <p14:creationId xmlns:p14="http://schemas.microsoft.com/office/powerpoint/2010/main" val="3238371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1400-6FBD-0983-57D0-3E53048040DF}"/>
              </a:ext>
            </a:extLst>
          </p:cNvPr>
          <p:cNvSpPr>
            <a:spLocks noGrp="1"/>
          </p:cNvSpPr>
          <p:nvPr>
            <p:ph type="title"/>
          </p:nvPr>
        </p:nvSpPr>
        <p:spPr>
          <a:xfrm>
            <a:off x="429768" y="411480"/>
            <a:ext cx="11045952" cy="1828800"/>
          </a:xfrm>
        </p:spPr>
        <p:txBody>
          <a:bodyPr anchor="t">
            <a:normAutofit/>
          </a:bodyPr>
          <a:lstStyle/>
          <a:p>
            <a:r>
              <a:rPr lang="en-US" sz="6200"/>
              <a:t>Presentation Roadmap</a:t>
            </a:r>
          </a:p>
        </p:txBody>
      </p:sp>
      <p:sp>
        <p:nvSpPr>
          <p:cNvPr id="3" name="Content Placeholder 2">
            <a:extLst>
              <a:ext uri="{FF2B5EF4-FFF2-40B4-BE49-F238E27FC236}">
                <a16:creationId xmlns:a16="http://schemas.microsoft.com/office/drawing/2014/main" id="{3B5ECE2B-F337-5DAC-6874-EC0B68A062BA}"/>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lnSpc>
                <a:spcPct val="110000"/>
              </a:lnSpc>
              <a:buFont typeface="Arial" panose="020B0604020202020204" pitchFamily="34" charset="0"/>
              <a:buChar char="•"/>
            </a:pPr>
            <a:r>
              <a:rPr lang="en-US" sz="1500"/>
              <a:t>Title Slide</a:t>
            </a:r>
          </a:p>
          <a:p>
            <a:pPr>
              <a:lnSpc>
                <a:spcPct val="110000"/>
              </a:lnSpc>
              <a:buFont typeface="Arial" panose="020B0604020202020204" pitchFamily="34" charset="0"/>
              <a:buChar char="•"/>
            </a:pPr>
            <a:r>
              <a:rPr lang="en-US" sz="1500"/>
              <a:t>Introduction</a:t>
            </a:r>
          </a:p>
          <a:p>
            <a:pPr>
              <a:lnSpc>
                <a:spcPct val="110000"/>
              </a:lnSpc>
              <a:buFont typeface="Arial" panose="020B0604020202020204" pitchFamily="34" charset="0"/>
              <a:buChar char="•"/>
            </a:pPr>
            <a:r>
              <a:rPr lang="en-US" sz="1500"/>
              <a:t>Why Patterns Matter</a:t>
            </a:r>
          </a:p>
          <a:p>
            <a:pPr>
              <a:lnSpc>
                <a:spcPct val="110000"/>
              </a:lnSpc>
              <a:buFont typeface="Arial" panose="020B0604020202020204" pitchFamily="34" charset="0"/>
              <a:buChar char="•"/>
            </a:pPr>
            <a:r>
              <a:rPr lang="en-US" sz="1500"/>
              <a:t>AutoGen Overview</a:t>
            </a:r>
          </a:p>
          <a:p>
            <a:pPr>
              <a:lnSpc>
                <a:spcPct val="110000"/>
              </a:lnSpc>
              <a:buFont typeface="Arial" panose="020B0604020202020204" pitchFamily="34" charset="0"/>
              <a:buChar char="•"/>
            </a:pPr>
            <a:r>
              <a:rPr lang="en-US" sz="1500"/>
              <a:t>Pattern 1: Flexibility</a:t>
            </a:r>
          </a:p>
          <a:p>
            <a:pPr>
              <a:lnSpc>
                <a:spcPct val="110000"/>
              </a:lnSpc>
              <a:buFont typeface="Arial" panose="020B0604020202020204" pitchFamily="34" charset="0"/>
              <a:buChar char="•"/>
            </a:pPr>
            <a:r>
              <a:rPr lang="en-US" sz="1500"/>
              <a:t>Pattern 2: Scalability</a:t>
            </a:r>
          </a:p>
          <a:p>
            <a:pPr>
              <a:lnSpc>
                <a:spcPct val="110000"/>
              </a:lnSpc>
              <a:buFont typeface="Arial" panose="020B0604020202020204" pitchFamily="34" charset="0"/>
              <a:buChar char="•"/>
            </a:pPr>
            <a:r>
              <a:rPr lang="en-US" sz="1500"/>
              <a:t>Pattern 3: Collaboration</a:t>
            </a:r>
          </a:p>
          <a:p>
            <a:pPr>
              <a:lnSpc>
                <a:spcPct val="110000"/>
              </a:lnSpc>
              <a:buFont typeface="Arial" panose="020B0604020202020204" pitchFamily="34" charset="0"/>
              <a:buChar char="•"/>
            </a:pPr>
            <a:r>
              <a:rPr lang="en-US" sz="1500"/>
              <a:t>Pattern 4: Decision-Making</a:t>
            </a:r>
          </a:p>
          <a:p>
            <a:pPr>
              <a:lnSpc>
                <a:spcPct val="110000"/>
              </a:lnSpc>
              <a:buFont typeface="Arial" panose="020B0604020202020204" pitchFamily="34" charset="0"/>
              <a:buChar char="•"/>
            </a:pPr>
            <a:r>
              <a:rPr lang="en-US" sz="1500"/>
              <a:t>Multi-Agent Orchestration</a:t>
            </a:r>
          </a:p>
          <a:p>
            <a:pPr>
              <a:lnSpc>
                <a:spcPct val="110000"/>
              </a:lnSpc>
              <a:buFont typeface="Arial" panose="020B0604020202020204" pitchFamily="34" charset="0"/>
              <a:buChar char="•"/>
            </a:pPr>
            <a:r>
              <a:rPr lang="en-US" sz="1500"/>
              <a:t>Algorithms &amp; Protocols</a:t>
            </a:r>
          </a:p>
        </p:txBody>
      </p:sp>
      <p:sp>
        <p:nvSpPr>
          <p:cNvPr id="4" name="Date Placeholder 3">
            <a:extLst>
              <a:ext uri="{FF2B5EF4-FFF2-40B4-BE49-F238E27FC236}">
                <a16:creationId xmlns:a16="http://schemas.microsoft.com/office/drawing/2014/main" id="{F0393EB0-4B69-2765-35B2-48A35E7747CE}"/>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8CB6E3F6-DE6C-EB3C-A88D-430ECC274C00}"/>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752E995B-15F9-5561-5D7A-953273E9EC81}"/>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a:t>
            </a:fld>
            <a:endParaRPr lang="en-US"/>
          </a:p>
        </p:txBody>
      </p:sp>
    </p:spTree>
    <p:extLst>
      <p:ext uri="{BB962C8B-B14F-4D97-AF65-F5344CB8AC3E}">
        <p14:creationId xmlns:p14="http://schemas.microsoft.com/office/powerpoint/2010/main" val="3112808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9D7DD-4CC3-22F6-F6A1-C5FF1FDC0579}"/>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Supports Evolving Goals</a:t>
            </a:r>
          </a:p>
        </p:txBody>
      </p:sp>
      <p:pic>
        <p:nvPicPr>
          <p:cNvPr id="7" name="Content Placeholder 6" descr="A row of arrows point toward a target on a piece of graph paper.">
            <a:extLst>
              <a:ext uri="{FF2B5EF4-FFF2-40B4-BE49-F238E27FC236}">
                <a16:creationId xmlns:a16="http://schemas.microsoft.com/office/drawing/2014/main" id="{7263097D-7D5D-4F6F-9971-18BE9EF44436}"/>
              </a:ext>
            </a:extLst>
          </p:cNvPr>
          <p:cNvPicPr>
            <a:picLocks noGrp="1" noChangeAspect="1"/>
          </p:cNvPicPr>
          <p:nvPr>
            <p:ph type="pic" sz="quarter" idx="15"/>
          </p:nvPr>
        </p:nvPicPr>
        <p:blipFill>
          <a:blip r:embed="rId3"/>
          <a:srcRect l="13375" r="5949"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687A78EC-F545-4872-BB6A-6F367113EAC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Flexibility Importance</a:t>
            </a:r>
          </a:p>
          <a:p>
            <a:pPr marL="0" lvl="1" indent="0">
              <a:spcBef>
                <a:spcPts val="1000"/>
              </a:spcBef>
              <a:spcAft>
                <a:spcPts val="600"/>
              </a:spcAft>
              <a:buFont typeface="Arial" panose="020B0604020202020204" pitchFamily="34" charset="0"/>
              <a:buNone/>
            </a:pPr>
            <a:r>
              <a:rPr lang="en-US" sz="1400"/>
              <a:t>Flexibility allows agents to adapt to changing objectives and priorities efficiently.</a:t>
            </a:r>
          </a:p>
          <a:p>
            <a:pPr marL="0" indent="0">
              <a:spcBef>
                <a:spcPts val="2500"/>
              </a:spcBef>
              <a:spcAft>
                <a:spcPts val="600"/>
              </a:spcAft>
              <a:buFont typeface="Arial" panose="020B0604020202020204" pitchFamily="34" charset="0"/>
              <a:buNone/>
            </a:pPr>
            <a:r>
              <a:rPr lang="en-US" sz="1400" b="1"/>
              <a:t>Ensuring Relevance</a:t>
            </a:r>
          </a:p>
          <a:p>
            <a:pPr marL="0" lvl="1" indent="0">
              <a:spcBef>
                <a:spcPts val="1000"/>
              </a:spcBef>
              <a:spcAft>
                <a:spcPts val="600"/>
              </a:spcAft>
              <a:buFont typeface="Arial" panose="020B0604020202020204" pitchFamily="34" charset="0"/>
              <a:buNone/>
            </a:pPr>
            <a:r>
              <a:rPr lang="en-US" sz="1400"/>
              <a:t>Adapting to evolving goals ensures agents remain effective and relevant over time.</a:t>
            </a:r>
          </a:p>
        </p:txBody>
      </p:sp>
      <p:sp>
        <p:nvSpPr>
          <p:cNvPr id="4" name="Date Placeholder 3">
            <a:extLst>
              <a:ext uri="{FF2B5EF4-FFF2-40B4-BE49-F238E27FC236}">
                <a16:creationId xmlns:a16="http://schemas.microsoft.com/office/drawing/2014/main" id="{17CC27AC-0B2D-1956-C81D-91A1A5055143}"/>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76B1333F-04CF-B0DC-7F68-5F0CC607FD7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2969E758-2CF4-5984-C2C0-1AE759A5ECB1}"/>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20</a:t>
            </a:fld>
            <a:endParaRPr lang="en-US"/>
          </a:p>
        </p:txBody>
      </p:sp>
    </p:spTree>
    <p:extLst>
      <p:ext uri="{BB962C8B-B14F-4D97-AF65-F5344CB8AC3E}">
        <p14:creationId xmlns:p14="http://schemas.microsoft.com/office/powerpoint/2010/main" val="1370024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EFFD-546C-02C2-5479-DDA7A394619F}"/>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Flowing Abstract Shapes</a:t>
            </a:r>
          </a:p>
        </p:txBody>
      </p:sp>
      <p:pic>
        <p:nvPicPr>
          <p:cNvPr id="7" name="Content Placeholder 6" descr="Randomly overlapping blue luminous fabric digital images">
            <a:extLst>
              <a:ext uri="{FF2B5EF4-FFF2-40B4-BE49-F238E27FC236}">
                <a16:creationId xmlns:a16="http://schemas.microsoft.com/office/drawing/2014/main" id="{D6F0FEC9-6646-447C-9C89-C2402CCA96C7}"/>
              </a:ext>
            </a:extLst>
          </p:cNvPr>
          <p:cNvPicPr>
            <a:picLocks noGrp="1" noChangeAspect="1"/>
          </p:cNvPicPr>
          <p:nvPr>
            <p:ph type="pic" sz="quarter" idx="15"/>
          </p:nvPr>
        </p:nvPicPr>
        <p:blipFill>
          <a:blip r:embed="rId3"/>
          <a:srcRect l="3036" r="21425"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9A12E95B-B61F-4E3B-8B76-D580FC5F7C2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Fluidity in Design</a:t>
            </a:r>
          </a:p>
          <a:p>
            <a:pPr marL="0" lvl="1" indent="0">
              <a:spcBef>
                <a:spcPts val="1000"/>
              </a:spcBef>
              <a:spcAft>
                <a:spcPts val="600"/>
              </a:spcAft>
              <a:buFont typeface="Arial" panose="020B0604020202020204" pitchFamily="34" charset="0"/>
              <a:buNone/>
            </a:pPr>
            <a:r>
              <a:rPr lang="en-US" sz="1400"/>
              <a:t>Flowing shapes symbolize smooth transitions and dynamic movement in flexible design patterns.</a:t>
            </a:r>
          </a:p>
          <a:p>
            <a:pPr marL="0" indent="0">
              <a:spcBef>
                <a:spcPts val="2500"/>
              </a:spcBef>
              <a:spcAft>
                <a:spcPts val="600"/>
              </a:spcAft>
              <a:buFont typeface="Arial" panose="020B0604020202020204" pitchFamily="34" charset="0"/>
              <a:buNone/>
            </a:pPr>
            <a:r>
              <a:rPr lang="en-US" sz="1400" b="1"/>
              <a:t>Adaptability Concept</a:t>
            </a:r>
          </a:p>
          <a:p>
            <a:pPr marL="0" lvl="1" indent="0">
              <a:spcBef>
                <a:spcPts val="1000"/>
              </a:spcBef>
              <a:spcAft>
                <a:spcPts val="600"/>
              </a:spcAft>
              <a:buFont typeface="Arial" panose="020B0604020202020204" pitchFamily="34" charset="0"/>
              <a:buNone/>
            </a:pPr>
            <a:r>
              <a:rPr lang="en-US" sz="1400"/>
              <a:t>The abstract forms illustrate the adaptability and responsiveness of flexible design structures.</a:t>
            </a:r>
          </a:p>
        </p:txBody>
      </p:sp>
      <p:sp>
        <p:nvSpPr>
          <p:cNvPr id="4" name="Date Placeholder 3">
            <a:extLst>
              <a:ext uri="{FF2B5EF4-FFF2-40B4-BE49-F238E27FC236}">
                <a16:creationId xmlns:a16="http://schemas.microsoft.com/office/drawing/2014/main" id="{846BDF8F-D854-E9FD-D2B2-311A35B8E831}"/>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7FD84888-6DC1-1F82-D124-290193E82991}"/>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3D3B44EF-7E82-A5A1-4780-CCEA7F34D1E7}"/>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21</a:t>
            </a:fld>
            <a:endParaRPr lang="en-US"/>
          </a:p>
        </p:txBody>
      </p:sp>
    </p:spTree>
    <p:extLst>
      <p:ext uri="{BB962C8B-B14F-4D97-AF65-F5344CB8AC3E}">
        <p14:creationId xmlns:p14="http://schemas.microsoft.com/office/powerpoint/2010/main" val="16692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DE13-2CBA-270C-8811-54A08C6D4F5D}"/>
              </a:ext>
            </a:extLst>
          </p:cNvPr>
          <p:cNvSpPr>
            <a:spLocks noGrp="1"/>
          </p:cNvSpPr>
          <p:nvPr>
            <p:ph type="title"/>
          </p:nvPr>
        </p:nvSpPr>
        <p:spPr>
          <a:xfrm>
            <a:off x="431172" y="553616"/>
            <a:ext cx="7914087" cy="4008859"/>
          </a:xfrm>
        </p:spPr>
        <p:txBody>
          <a:bodyPr anchor="t">
            <a:normAutofit/>
          </a:bodyPr>
          <a:lstStyle/>
          <a:p>
            <a:r>
              <a:rPr lang="en-US"/>
              <a:t>Pattern 2: Scalability</a:t>
            </a:r>
          </a:p>
        </p:txBody>
      </p:sp>
      <p:sp>
        <p:nvSpPr>
          <p:cNvPr id="11" name="Text Placeholder 2">
            <a:extLst>
              <a:ext uri="{FF2B5EF4-FFF2-40B4-BE49-F238E27FC236}">
                <a16:creationId xmlns:a16="http://schemas.microsoft.com/office/drawing/2014/main" id="{7D747216-DFB9-0ACC-0858-695352918850}"/>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3B9638CD-987D-EF41-86EB-EDB64C5889FD}"/>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D249434B-9504-9000-29C5-1056855F9776}"/>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24DE783B-31DB-523C-8478-4E85020AE35A}"/>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22</a:t>
            </a:fld>
            <a:endParaRPr lang="en-US"/>
          </a:p>
        </p:txBody>
      </p:sp>
    </p:spTree>
    <p:extLst>
      <p:ext uri="{BB962C8B-B14F-4D97-AF65-F5344CB8AC3E}">
        <p14:creationId xmlns:p14="http://schemas.microsoft.com/office/powerpoint/2010/main" val="8041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7BD3-E8D5-2182-B4C0-8A2A07A605D9}"/>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Handles Growing Task Complexity</a:t>
            </a:r>
          </a:p>
        </p:txBody>
      </p:sp>
      <p:pic>
        <p:nvPicPr>
          <p:cNvPr id="7" name="Content Placeholder 6" descr="Cloud computing concept isolated on white background">
            <a:extLst>
              <a:ext uri="{FF2B5EF4-FFF2-40B4-BE49-F238E27FC236}">
                <a16:creationId xmlns:a16="http://schemas.microsoft.com/office/drawing/2014/main" id="{3FD53A26-E427-4F0F-9CC6-0D7A8B167575}"/>
              </a:ext>
            </a:extLst>
          </p:cNvPr>
          <p:cNvPicPr>
            <a:picLocks noGrp="1" noChangeAspect="1"/>
          </p:cNvPicPr>
          <p:nvPr>
            <p:ph type="pic" sz="quarter" idx="15"/>
          </p:nvPr>
        </p:nvPicPr>
        <p:blipFill>
          <a:blip r:embed="rId3"/>
          <a:srcRect l="3641" r="5709"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E09DA6DD-94E5-410E-8C62-0B056B420EF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Scalable AI Architecture</a:t>
            </a:r>
          </a:p>
          <a:p>
            <a:pPr marL="0" lvl="1" indent="0">
              <a:spcBef>
                <a:spcPts val="1000"/>
              </a:spcBef>
              <a:spcAft>
                <a:spcPts val="600"/>
              </a:spcAft>
              <a:buFont typeface="Arial" panose="020B0604020202020204" pitchFamily="34" charset="0"/>
              <a:buNone/>
            </a:pPr>
            <a:r>
              <a:rPr lang="en-US" sz="1400"/>
              <a:t>Designs that can expand efficiently to handle increasing computational and data demands.</a:t>
            </a:r>
          </a:p>
          <a:p>
            <a:pPr marL="0" indent="0">
              <a:spcBef>
                <a:spcPts val="2500"/>
              </a:spcBef>
              <a:spcAft>
                <a:spcPts val="600"/>
              </a:spcAft>
              <a:buFont typeface="Arial" panose="020B0604020202020204" pitchFamily="34" charset="0"/>
              <a:buNone/>
            </a:pPr>
            <a:r>
              <a:rPr lang="en-US" sz="1400" b="1"/>
              <a:t>Maintaining Performance</a:t>
            </a:r>
          </a:p>
          <a:p>
            <a:pPr marL="0" lvl="1" indent="0">
              <a:spcBef>
                <a:spcPts val="1000"/>
              </a:spcBef>
              <a:spcAft>
                <a:spcPts val="600"/>
              </a:spcAft>
              <a:buFont typeface="Arial" panose="020B0604020202020204" pitchFamily="34" charset="0"/>
              <a:buNone/>
            </a:pPr>
            <a:r>
              <a:rPr lang="en-US" sz="1400"/>
              <a:t>Ensuring AI systems sustain high performance despite growing task complexity.</a:t>
            </a:r>
          </a:p>
        </p:txBody>
      </p:sp>
      <p:sp>
        <p:nvSpPr>
          <p:cNvPr id="4" name="Date Placeholder 3">
            <a:extLst>
              <a:ext uri="{FF2B5EF4-FFF2-40B4-BE49-F238E27FC236}">
                <a16:creationId xmlns:a16="http://schemas.microsoft.com/office/drawing/2014/main" id="{1D36EAC0-9691-07D8-EC54-FD03DEBDD67A}"/>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48FE398F-3AF5-A2FC-8E3F-487DAB2618A4}"/>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994C5067-A2DA-05DA-A516-8A835959394E}"/>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23</a:t>
            </a:fld>
            <a:endParaRPr lang="en-US"/>
          </a:p>
        </p:txBody>
      </p:sp>
    </p:spTree>
    <p:extLst>
      <p:ext uri="{BB962C8B-B14F-4D97-AF65-F5344CB8AC3E}">
        <p14:creationId xmlns:p14="http://schemas.microsoft.com/office/powerpoint/2010/main" val="2052799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19D0-BD8D-B0E5-10A9-8022929BAADF}"/>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Easily Integrate More Agents</a:t>
            </a:r>
          </a:p>
        </p:txBody>
      </p:sp>
      <p:pic>
        <p:nvPicPr>
          <p:cNvPr id="7" name="Content Placeholder 6" descr="Electric Car Battery">
            <a:extLst>
              <a:ext uri="{FF2B5EF4-FFF2-40B4-BE49-F238E27FC236}">
                <a16:creationId xmlns:a16="http://schemas.microsoft.com/office/drawing/2014/main" id="{52B30EF3-364E-4BED-A9F6-DA17C930CA44}"/>
              </a:ext>
            </a:extLst>
          </p:cNvPr>
          <p:cNvPicPr>
            <a:picLocks noGrp="1" noChangeAspect="1"/>
          </p:cNvPicPr>
          <p:nvPr>
            <p:ph type="pic" sz="quarter" idx="15"/>
          </p:nvPr>
        </p:nvPicPr>
        <p:blipFill>
          <a:blip r:embed="rId3"/>
          <a:srcRect l="8955" r="10369"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AE1A329E-B8FA-4886-AA16-F97DF4324DD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Scalable System Design</a:t>
            </a:r>
          </a:p>
          <a:p>
            <a:pPr marL="0" lvl="1" indent="0">
              <a:lnSpc>
                <a:spcPct val="90000"/>
              </a:lnSpc>
              <a:spcBef>
                <a:spcPts val="1000"/>
              </a:spcBef>
              <a:spcAft>
                <a:spcPts val="600"/>
              </a:spcAft>
              <a:buFont typeface="Arial" panose="020B0604020202020204" pitchFamily="34" charset="0"/>
              <a:buNone/>
            </a:pPr>
            <a:r>
              <a:rPr lang="en-US" sz="1000"/>
              <a:t>Scalable systems are designed to easily incorporate additional agents without disrupting existing functions.</a:t>
            </a:r>
          </a:p>
          <a:p>
            <a:pPr marL="0" indent="0">
              <a:lnSpc>
                <a:spcPct val="90000"/>
              </a:lnSpc>
              <a:spcBef>
                <a:spcPts val="2500"/>
              </a:spcBef>
              <a:spcAft>
                <a:spcPts val="600"/>
              </a:spcAft>
              <a:buFont typeface="Arial" panose="020B0604020202020204" pitchFamily="34" charset="0"/>
              <a:buNone/>
            </a:pPr>
            <a:r>
              <a:rPr lang="en-US" sz="1000" b="1"/>
              <a:t>Expand Functionality</a:t>
            </a:r>
          </a:p>
          <a:p>
            <a:pPr marL="0" lvl="1" indent="0">
              <a:lnSpc>
                <a:spcPct val="90000"/>
              </a:lnSpc>
              <a:spcBef>
                <a:spcPts val="1000"/>
              </a:spcBef>
              <a:spcAft>
                <a:spcPts val="600"/>
              </a:spcAft>
              <a:buFont typeface="Arial" panose="020B0604020202020204" pitchFamily="34" charset="0"/>
              <a:buNone/>
            </a:pPr>
            <a:r>
              <a:rPr lang="en-US" sz="1000"/>
              <a:t>Adding agents allows the system to enhance its functionality and support new features effectively.</a:t>
            </a:r>
          </a:p>
          <a:p>
            <a:pPr marL="0" indent="0">
              <a:lnSpc>
                <a:spcPct val="90000"/>
              </a:lnSpc>
              <a:spcBef>
                <a:spcPts val="2500"/>
              </a:spcBef>
              <a:spcAft>
                <a:spcPts val="600"/>
              </a:spcAft>
              <a:buFont typeface="Arial" panose="020B0604020202020204" pitchFamily="34" charset="0"/>
              <a:buNone/>
            </a:pPr>
            <a:r>
              <a:rPr lang="en-US" sz="1000" b="1"/>
              <a:t>Increase Capacity</a:t>
            </a:r>
          </a:p>
          <a:p>
            <a:pPr marL="0" lvl="1" indent="0">
              <a:lnSpc>
                <a:spcPct val="90000"/>
              </a:lnSpc>
              <a:spcBef>
                <a:spcPts val="1000"/>
              </a:spcBef>
              <a:spcAft>
                <a:spcPts val="600"/>
              </a:spcAft>
              <a:buFont typeface="Arial" panose="020B0604020202020204" pitchFamily="34" charset="0"/>
              <a:buNone/>
            </a:pPr>
            <a:r>
              <a:rPr lang="en-US" sz="1000"/>
              <a:t>Seamlessly integrating more agents boosts the system's capacity to handle larger workloads.</a:t>
            </a:r>
          </a:p>
        </p:txBody>
      </p:sp>
      <p:sp>
        <p:nvSpPr>
          <p:cNvPr id="4" name="Date Placeholder 3">
            <a:extLst>
              <a:ext uri="{FF2B5EF4-FFF2-40B4-BE49-F238E27FC236}">
                <a16:creationId xmlns:a16="http://schemas.microsoft.com/office/drawing/2014/main" id="{643C9067-0D46-89CF-A125-1C3F524BFF95}"/>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815C34A5-BD15-A230-0335-B03622FB5AE2}"/>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701EB9DB-EE73-5845-1977-12A23C8BD14F}"/>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24</a:t>
            </a:fld>
            <a:endParaRPr lang="en-US"/>
          </a:p>
        </p:txBody>
      </p:sp>
    </p:spTree>
    <p:extLst>
      <p:ext uri="{BB962C8B-B14F-4D97-AF65-F5344CB8AC3E}">
        <p14:creationId xmlns:p14="http://schemas.microsoft.com/office/powerpoint/2010/main" val="3242211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D035-E4E0-7347-254B-DB4161C28EAA}"/>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Expanding Network Nodes</a:t>
            </a:r>
          </a:p>
        </p:txBody>
      </p:sp>
      <p:pic>
        <p:nvPicPr>
          <p:cNvPr id="7" name="Content Placeholder 6" descr="Networking concept on white matte background.">
            <a:extLst>
              <a:ext uri="{FF2B5EF4-FFF2-40B4-BE49-F238E27FC236}">
                <a16:creationId xmlns:a16="http://schemas.microsoft.com/office/drawing/2014/main" id="{12071163-E8F6-48DD-B7AB-F892245A9D5A}"/>
              </a:ext>
            </a:extLst>
          </p:cNvPr>
          <p:cNvPicPr>
            <a:picLocks noGrp="1" noChangeAspect="1"/>
          </p:cNvPicPr>
          <p:nvPr>
            <p:ph type="pic" sz="quarter" idx="15"/>
          </p:nvPr>
        </p:nvPicPr>
        <p:blipFill>
          <a:blip r:embed="rId3"/>
          <a:stretch/>
        </p:blipFill>
        <p:spPr>
          <a:xfrm>
            <a:off x="0" y="299213"/>
            <a:ext cx="7734300" cy="5800725"/>
          </a:xfrm>
          <a:prstGeom prst="rect">
            <a:avLst/>
          </a:prstGeom>
          <a:noFill/>
        </p:spPr>
      </p:pic>
      <p:sp>
        <p:nvSpPr>
          <p:cNvPr id="8" name="TextBox 7">
            <a:extLst>
              <a:ext uri="{FF2B5EF4-FFF2-40B4-BE49-F238E27FC236}">
                <a16:creationId xmlns:a16="http://schemas.microsoft.com/office/drawing/2014/main" id="{98CEBF76-985F-4BA4-B805-8C1B6808EBC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Network Expansion Concept</a:t>
            </a:r>
          </a:p>
          <a:p>
            <a:pPr marL="0" lvl="1" indent="0">
              <a:spcBef>
                <a:spcPts val="1000"/>
              </a:spcBef>
              <a:spcAft>
                <a:spcPts val="600"/>
              </a:spcAft>
              <a:buFont typeface="Arial" panose="020B0604020202020204" pitchFamily="34" charset="0"/>
              <a:buNone/>
            </a:pPr>
            <a:r>
              <a:rPr lang="en-US" sz="1400"/>
              <a:t>Expanding network nodes represent how AI systems scale by adding more agents dynamically.</a:t>
            </a:r>
          </a:p>
          <a:p>
            <a:pPr marL="0" indent="0">
              <a:spcBef>
                <a:spcPts val="2500"/>
              </a:spcBef>
              <a:spcAft>
                <a:spcPts val="600"/>
              </a:spcAft>
              <a:buFont typeface="Arial" panose="020B0604020202020204" pitchFamily="34" charset="0"/>
              <a:buNone/>
            </a:pPr>
            <a:r>
              <a:rPr lang="en-US" sz="1400" b="1"/>
              <a:t>Scalability in AI Systems</a:t>
            </a:r>
          </a:p>
          <a:p>
            <a:pPr marL="0" lvl="1" indent="0">
              <a:spcBef>
                <a:spcPts val="1000"/>
              </a:spcBef>
              <a:spcAft>
                <a:spcPts val="600"/>
              </a:spcAft>
              <a:buFont typeface="Arial" panose="020B0604020202020204" pitchFamily="34" charset="0"/>
              <a:buNone/>
            </a:pPr>
            <a:r>
              <a:rPr lang="en-US" sz="1400"/>
              <a:t>Scalability ensures AI agent systems handle increased workloads efficiently through node expansion.</a:t>
            </a:r>
          </a:p>
        </p:txBody>
      </p:sp>
      <p:sp>
        <p:nvSpPr>
          <p:cNvPr id="4" name="Date Placeholder 3">
            <a:extLst>
              <a:ext uri="{FF2B5EF4-FFF2-40B4-BE49-F238E27FC236}">
                <a16:creationId xmlns:a16="http://schemas.microsoft.com/office/drawing/2014/main" id="{3395A1C2-2ECF-60B6-35B9-C89F9FE01AC7}"/>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635B42D8-570A-52CB-33F3-32E64616478F}"/>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A73E624A-AFC2-79C6-167F-328A881481F0}"/>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25</a:t>
            </a:fld>
            <a:endParaRPr lang="en-US"/>
          </a:p>
        </p:txBody>
      </p:sp>
    </p:spTree>
    <p:extLst>
      <p:ext uri="{BB962C8B-B14F-4D97-AF65-F5344CB8AC3E}">
        <p14:creationId xmlns:p14="http://schemas.microsoft.com/office/powerpoint/2010/main" val="2397267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D0C3E-5F29-5BAD-57EC-F56576666BD7}"/>
              </a:ext>
            </a:extLst>
          </p:cNvPr>
          <p:cNvSpPr>
            <a:spLocks noGrp="1"/>
          </p:cNvSpPr>
          <p:nvPr>
            <p:ph type="title"/>
          </p:nvPr>
        </p:nvSpPr>
        <p:spPr>
          <a:xfrm>
            <a:off x="431172" y="553616"/>
            <a:ext cx="7914087" cy="4008859"/>
          </a:xfrm>
        </p:spPr>
        <p:txBody>
          <a:bodyPr anchor="t">
            <a:normAutofit/>
          </a:bodyPr>
          <a:lstStyle/>
          <a:p>
            <a:r>
              <a:rPr lang="en-US"/>
              <a:t>Pattern 3: Collaboration</a:t>
            </a:r>
          </a:p>
        </p:txBody>
      </p:sp>
      <p:sp>
        <p:nvSpPr>
          <p:cNvPr id="11" name="Text Placeholder 2">
            <a:extLst>
              <a:ext uri="{FF2B5EF4-FFF2-40B4-BE49-F238E27FC236}">
                <a16:creationId xmlns:a16="http://schemas.microsoft.com/office/drawing/2014/main" id="{2D0C73C0-76BA-1E65-4D1F-B9A72FE9D743}"/>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5D7D1C58-4236-82FE-FE3B-A21F933D2BAF}"/>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46C36D76-BF7A-E98F-2082-AC6288B416A2}"/>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92AF458B-41DF-B5DD-E2F6-2FAB7600E147}"/>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26</a:t>
            </a:fld>
            <a:endParaRPr lang="en-US"/>
          </a:p>
        </p:txBody>
      </p:sp>
    </p:spTree>
    <p:extLst>
      <p:ext uri="{BB962C8B-B14F-4D97-AF65-F5344CB8AC3E}">
        <p14:creationId xmlns:p14="http://schemas.microsoft.com/office/powerpoint/2010/main" val="2773622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D3BD7-4A4D-F85D-A16D-D63BA783579A}"/>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Agents Coordinate Actions</a:t>
            </a:r>
          </a:p>
        </p:txBody>
      </p:sp>
      <p:pic>
        <p:nvPicPr>
          <p:cNvPr id="7" name="Content Placeholder 6" descr="Thinking progress, searching for idea. Businessman in a black suite with gears (progress symbol) instead of head. From small to medium and big. Arrow pointing from one to another.">
            <a:extLst>
              <a:ext uri="{FF2B5EF4-FFF2-40B4-BE49-F238E27FC236}">
                <a16:creationId xmlns:a16="http://schemas.microsoft.com/office/drawing/2014/main" id="{CF7D4391-120F-4EE3-A48E-E2A677862E56}"/>
              </a:ext>
            </a:extLst>
          </p:cNvPr>
          <p:cNvPicPr>
            <a:picLocks noGrp="1" noChangeAspect="1"/>
          </p:cNvPicPr>
          <p:nvPr>
            <p:ph type="pic" sz="quarter" idx="15"/>
          </p:nvPr>
        </p:nvPicPr>
        <p:blipFill>
          <a:blip r:embed="rId3"/>
          <a:srcRect l="12902" r="6422"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9114D4C6-9095-49DE-8C4F-67B26870C84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Collaboration and Synchronization</a:t>
            </a:r>
          </a:p>
          <a:p>
            <a:pPr marL="0" lvl="1" indent="0">
              <a:lnSpc>
                <a:spcPct val="90000"/>
              </a:lnSpc>
              <a:spcBef>
                <a:spcPts val="1000"/>
              </a:spcBef>
              <a:spcAft>
                <a:spcPts val="600"/>
              </a:spcAft>
              <a:buFont typeface="Arial" panose="020B0604020202020204" pitchFamily="34" charset="0"/>
              <a:buNone/>
            </a:pPr>
            <a:r>
              <a:rPr lang="en-US" sz="1000"/>
              <a:t>Agents work together to synchronize their efforts for improved coordination and system performance.</a:t>
            </a:r>
          </a:p>
          <a:p>
            <a:pPr marL="0" indent="0">
              <a:lnSpc>
                <a:spcPct val="90000"/>
              </a:lnSpc>
              <a:spcBef>
                <a:spcPts val="2500"/>
              </a:spcBef>
              <a:spcAft>
                <a:spcPts val="600"/>
              </a:spcAft>
              <a:buFont typeface="Arial" panose="020B0604020202020204" pitchFamily="34" charset="0"/>
              <a:buNone/>
            </a:pPr>
            <a:r>
              <a:rPr lang="en-US" sz="1000" b="1"/>
              <a:t>Information Sharing</a:t>
            </a:r>
          </a:p>
          <a:p>
            <a:pPr marL="0" lvl="1" indent="0">
              <a:lnSpc>
                <a:spcPct val="90000"/>
              </a:lnSpc>
              <a:spcBef>
                <a:spcPts val="1000"/>
              </a:spcBef>
              <a:spcAft>
                <a:spcPts val="600"/>
              </a:spcAft>
              <a:buFont typeface="Arial" panose="020B0604020202020204" pitchFamily="34" charset="0"/>
              <a:buNone/>
            </a:pPr>
            <a:r>
              <a:rPr lang="en-US" sz="1000"/>
              <a:t>Sharing information among agents enhances decision-making and overall efficiency in the system.</a:t>
            </a:r>
          </a:p>
          <a:p>
            <a:pPr marL="0" indent="0">
              <a:lnSpc>
                <a:spcPct val="90000"/>
              </a:lnSpc>
              <a:spcBef>
                <a:spcPts val="2500"/>
              </a:spcBef>
              <a:spcAft>
                <a:spcPts val="600"/>
              </a:spcAft>
              <a:buFont typeface="Arial" panose="020B0604020202020204" pitchFamily="34" charset="0"/>
              <a:buNone/>
            </a:pPr>
            <a:r>
              <a:rPr lang="en-US" sz="1000" b="1"/>
              <a:t>System Efficiency</a:t>
            </a:r>
          </a:p>
          <a:p>
            <a:pPr marL="0" lvl="1" indent="0">
              <a:lnSpc>
                <a:spcPct val="90000"/>
              </a:lnSpc>
              <a:spcBef>
                <a:spcPts val="1000"/>
              </a:spcBef>
              <a:spcAft>
                <a:spcPts val="600"/>
              </a:spcAft>
              <a:buFont typeface="Arial" panose="020B0604020202020204" pitchFamily="34" charset="0"/>
              <a:buNone/>
            </a:pPr>
            <a:r>
              <a:rPr lang="en-US" sz="1000"/>
              <a:t>Coordinated actions by agents lead to an efficient and optimized system operation.</a:t>
            </a:r>
          </a:p>
        </p:txBody>
      </p:sp>
      <p:sp>
        <p:nvSpPr>
          <p:cNvPr id="4" name="Date Placeholder 3">
            <a:extLst>
              <a:ext uri="{FF2B5EF4-FFF2-40B4-BE49-F238E27FC236}">
                <a16:creationId xmlns:a16="http://schemas.microsoft.com/office/drawing/2014/main" id="{A71F838F-72D8-7D80-5945-465BB209AB7C}"/>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FF808FC0-C68D-AAA5-066C-4A0DF77A7C7A}"/>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366866C5-BE79-4729-53FD-594AA89E9FAD}"/>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27</a:t>
            </a:fld>
            <a:endParaRPr lang="en-US"/>
          </a:p>
        </p:txBody>
      </p:sp>
    </p:spTree>
    <p:extLst>
      <p:ext uri="{BB962C8B-B14F-4D97-AF65-F5344CB8AC3E}">
        <p14:creationId xmlns:p14="http://schemas.microsoft.com/office/powerpoint/2010/main" val="2563187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6C65C-216C-86BB-2CDC-CE4EC6552D96}"/>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Achieve Shared Objectives</a:t>
            </a:r>
          </a:p>
        </p:txBody>
      </p:sp>
      <p:pic>
        <p:nvPicPr>
          <p:cNvPr id="7" name="Content Placeholder 6" descr="A view at a casual meeting where coworkers have gathered in the after hours to talk about optimizing the goods they're producing. They're reading the charts and coming up with creative solutions.">
            <a:extLst>
              <a:ext uri="{FF2B5EF4-FFF2-40B4-BE49-F238E27FC236}">
                <a16:creationId xmlns:a16="http://schemas.microsoft.com/office/drawing/2014/main" id="{81249293-9CEB-4627-9D9D-5001C26B88F7}"/>
              </a:ext>
            </a:extLst>
          </p:cNvPr>
          <p:cNvPicPr>
            <a:picLocks noGrp="1" noChangeAspect="1"/>
          </p:cNvPicPr>
          <p:nvPr>
            <p:ph type="pic" sz="quarter" idx="15"/>
          </p:nvPr>
        </p:nvPicPr>
        <p:blipFill>
          <a:blip r:embed="rId3"/>
          <a:srcRect r="19324"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CA21C858-DD21-470C-83E0-6DBFAACE574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Power of Collaboration</a:t>
            </a:r>
          </a:p>
          <a:p>
            <a:pPr marL="0" lvl="1" indent="0">
              <a:spcBef>
                <a:spcPts val="1000"/>
              </a:spcBef>
              <a:spcAft>
                <a:spcPts val="600"/>
              </a:spcAft>
              <a:buFont typeface="Arial" panose="020B0604020202020204" pitchFamily="34" charset="0"/>
              <a:buNone/>
            </a:pPr>
            <a:r>
              <a:rPr lang="en-US" sz="1400"/>
              <a:t>Collaboration enables agents to combine their strengths to achieve complex objectives effectively.</a:t>
            </a:r>
          </a:p>
          <a:p>
            <a:pPr marL="0" indent="0">
              <a:spcBef>
                <a:spcPts val="2500"/>
              </a:spcBef>
              <a:spcAft>
                <a:spcPts val="600"/>
              </a:spcAft>
              <a:buFont typeface="Arial" panose="020B0604020202020204" pitchFamily="34" charset="0"/>
              <a:buNone/>
            </a:pPr>
            <a:r>
              <a:rPr lang="en-US" sz="1400" b="1"/>
              <a:t>Overcoming Isolation Challenges</a:t>
            </a:r>
          </a:p>
          <a:p>
            <a:pPr marL="0" lvl="1" indent="0">
              <a:spcBef>
                <a:spcPts val="1000"/>
              </a:spcBef>
              <a:spcAft>
                <a:spcPts val="600"/>
              </a:spcAft>
              <a:buFont typeface="Arial" panose="020B0604020202020204" pitchFamily="34" charset="0"/>
              <a:buNone/>
            </a:pPr>
            <a:r>
              <a:rPr lang="en-US" sz="1400"/>
              <a:t>Working together helps overcome challenges that isolated agents cannot easily resolve alone.</a:t>
            </a:r>
          </a:p>
        </p:txBody>
      </p:sp>
      <p:sp>
        <p:nvSpPr>
          <p:cNvPr id="4" name="Date Placeholder 3">
            <a:extLst>
              <a:ext uri="{FF2B5EF4-FFF2-40B4-BE49-F238E27FC236}">
                <a16:creationId xmlns:a16="http://schemas.microsoft.com/office/drawing/2014/main" id="{686DF7B4-6B00-9A68-D33A-ACEA9556EBD4}"/>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32E1920A-FDBA-2B78-99D9-CD4165478F94}"/>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24E73D64-DAE9-CFE7-28B2-6B50F554F5A1}"/>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28</a:t>
            </a:fld>
            <a:endParaRPr lang="en-US"/>
          </a:p>
        </p:txBody>
      </p:sp>
    </p:spTree>
    <p:extLst>
      <p:ext uri="{BB962C8B-B14F-4D97-AF65-F5344CB8AC3E}">
        <p14:creationId xmlns:p14="http://schemas.microsoft.com/office/powerpoint/2010/main" val="41627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E871-04DA-00EF-ED18-3C7339AC6706}"/>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Teamwork Concept</a:t>
            </a:r>
          </a:p>
        </p:txBody>
      </p:sp>
      <p:pic>
        <p:nvPicPr>
          <p:cNvPr id="7" name="Content Placeholder 6" descr="Hands holding each other">
            <a:extLst>
              <a:ext uri="{FF2B5EF4-FFF2-40B4-BE49-F238E27FC236}">
                <a16:creationId xmlns:a16="http://schemas.microsoft.com/office/drawing/2014/main" id="{CA8F1F0A-6396-4286-8B22-AB46442921E4}"/>
              </a:ext>
            </a:extLst>
          </p:cNvPr>
          <p:cNvPicPr>
            <a:picLocks noGrp="1" noChangeAspect="1"/>
          </p:cNvPicPr>
          <p:nvPr>
            <p:ph type="pic" sz="quarter" idx="15"/>
          </p:nvPr>
        </p:nvPicPr>
        <p:blipFill>
          <a:blip r:embed="rId3"/>
          <a:srcRect l="7694" r="5587"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44CD3FE2-DE15-400A-92CB-3A46380D84E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Cooperative Spirit</a:t>
            </a:r>
          </a:p>
          <a:p>
            <a:pPr marL="0" lvl="1" indent="0">
              <a:spcBef>
                <a:spcPts val="1000"/>
              </a:spcBef>
              <a:spcAft>
                <a:spcPts val="600"/>
              </a:spcAft>
              <a:buFont typeface="Arial" panose="020B0604020202020204" pitchFamily="34" charset="0"/>
              <a:buNone/>
            </a:pPr>
            <a:r>
              <a:rPr lang="en-US" sz="1400"/>
              <a:t>Teamwork embodies a cooperative spirit where members work together toward common goals.</a:t>
            </a:r>
          </a:p>
          <a:p>
            <a:pPr marL="0" indent="0">
              <a:spcBef>
                <a:spcPts val="2500"/>
              </a:spcBef>
              <a:spcAft>
                <a:spcPts val="600"/>
              </a:spcAft>
              <a:buFont typeface="Arial" panose="020B0604020202020204" pitchFamily="34" charset="0"/>
              <a:buNone/>
            </a:pPr>
            <a:r>
              <a:rPr lang="en-US" sz="1400" b="1"/>
              <a:t>Joint Effort</a:t>
            </a:r>
          </a:p>
          <a:p>
            <a:pPr marL="0" lvl="1" indent="0">
              <a:spcBef>
                <a:spcPts val="1000"/>
              </a:spcBef>
              <a:spcAft>
                <a:spcPts val="600"/>
              </a:spcAft>
              <a:buFont typeface="Arial" panose="020B0604020202020204" pitchFamily="34" charset="0"/>
              <a:buNone/>
            </a:pPr>
            <a:r>
              <a:rPr lang="en-US" sz="1400"/>
              <a:t>Successful collaboration depends on the combined efforts of all team members.</a:t>
            </a:r>
          </a:p>
        </p:txBody>
      </p:sp>
      <p:sp>
        <p:nvSpPr>
          <p:cNvPr id="4" name="Date Placeholder 3">
            <a:extLst>
              <a:ext uri="{FF2B5EF4-FFF2-40B4-BE49-F238E27FC236}">
                <a16:creationId xmlns:a16="http://schemas.microsoft.com/office/drawing/2014/main" id="{12C91765-2384-3A17-2F8A-DEB60E07AF68}"/>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53889BE6-0CC9-83EE-6B03-4F88495992E8}"/>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BFEBD14E-2CC5-E6B2-DC68-DAE9846E9D1C}"/>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29</a:t>
            </a:fld>
            <a:endParaRPr lang="en-US"/>
          </a:p>
        </p:txBody>
      </p:sp>
    </p:spTree>
    <p:extLst>
      <p:ext uri="{BB962C8B-B14F-4D97-AF65-F5344CB8AC3E}">
        <p14:creationId xmlns:p14="http://schemas.microsoft.com/office/powerpoint/2010/main" val="47014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F116-4221-B939-7686-B68500140EFA}"/>
              </a:ext>
            </a:extLst>
          </p:cNvPr>
          <p:cNvSpPr>
            <a:spLocks noGrp="1"/>
          </p:cNvSpPr>
          <p:nvPr>
            <p:ph type="title"/>
          </p:nvPr>
        </p:nvSpPr>
        <p:spPr>
          <a:xfrm>
            <a:off x="431172" y="553616"/>
            <a:ext cx="7914087" cy="4008859"/>
          </a:xfrm>
        </p:spPr>
        <p:txBody>
          <a:bodyPr anchor="t">
            <a:normAutofit/>
          </a:bodyPr>
          <a:lstStyle/>
          <a:p>
            <a:r>
              <a:rPr lang="en-US"/>
              <a:t>Title Slide</a:t>
            </a:r>
          </a:p>
        </p:txBody>
      </p:sp>
      <p:sp>
        <p:nvSpPr>
          <p:cNvPr id="11" name="Text Placeholder 2">
            <a:extLst>
              <a:ext uri="{FF2B5EF4-FFF2-40B4-BE49-F238E27FC236}">
                <a16:creationId xmlns:a16="http://schemas.microsoft.com/office/drawing/2014/main" id="{6069027D-709D-293A-7AD2-22C0F89FCA1D}"/>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D341AE6C-A2E0-7CB8-FFC2-6251A2053096}"/>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43520C68-4ABD-4D4B-3570-015DE0B6A1B9}"/>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6A4D53AF-90FC-4201-0D2F-6B648AC3EFD9}"/>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a:t>
            </a:fld>
            <a:endParaRPr lang="en-US"/>
          </a:p>
        </p:txBody>
      </p:sp>
    </p:spTree>
    <p:extLst>
      <p:ext uri="{BB962C8B-B14F-4D97-AF65-F5344CB8AC3E}">
        <p14:creationId xmlns:p14="http://schemas.microsoft.com/office/powerpoint/2010/main" val="4275856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670D-3DC5-4E9B-2745-C6C9A6C9E069}"/>
              </a:ext>
            </a:extLst>
          </p:cNvPr>
          <p:cNvSpPr>
            <a:spLocks noGrp="1"/>
          </p:cNvSpPr>
          <p:nvPr>
            <p:ph type="title"/>
          </p:nvPr>
        </p:nvSpPr>
        <p:spPr>
          <a:xfrm>
            <a:off x="431172" y="553616"/>
            <a:ext cx="7914087" cy="4008859"/>
          </a:xfrm>
        </p:spPr>
        <p:txBody>
          <a:bodyPr anchor="t">
            <a:normAutofit/>
          </a:bodyPr>
          <a:lstStyle/>
          <a:p>
            <a:r>
              <a:rPr lang="en-US"/>
              <a:t>Pattern 4: Decision-Making</a:t>
            </a:r>
          </a:p>
        </p:txBody>
      </p:sp>
      <p:sp>
        <p:nvSpPr>
          <p:cNvPr id="11" name="Text Placeholder 2">
            <a:extLst>
              <a:ext uri="{FF2B5EF4-FFF2-40B4-BE49-F238E27FC236}">
                <a16:creationId xmlns:a16="http://schemas.microsoft.com/office/drawing/2014/main" id="{541FA93C-79D0-9285-3D19-38EF1561C4D1}"/>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79D41876-8E02-A6C9-8BC3-FC95198BEB57}"/>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35583340-2A69-81AD-6912-F5521DCD82D9}"/>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98C43D4B-1930-38F7-9FA1-563DB84F9FD9}"/>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30</a:t>
            </a:fld>
            <a:endParaRPr lang="en-US"/>
          </a:p>
        </p:txBody>
      </p:sp>
    </p:spTree>
    <p:extLst>
      <p:ext uri="{BB962C8B-B14F-4D97-AF65-F5344CB8AC3E}">
        <p14:creationId xmlns:p14="http://schemas.microsoft.com/office/powerpoint/2010/main" val="4221885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50D4-E1DC-AC44-B0C7-1CF43AD1CAB6}"/>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3000" b="0" kern="1200" cap="all" baseline="0">
                <a:latin typeface="+mj-lt"/>
                <a:ea typeface="+mj-ea"/>
                <a:cs typeface="+mj-cs"/>
              </a:rPr>
              <a:t>Agents Make Smarter Choices</a:t>
            </a:r>
          </a:p>
        </p:txBody>
      </p:sp>
      <p:sp>
        <p:nvSpPr>
          <p:cNvPr id="8" name="TextBox 7">
            <a:extLst>
              <a:ext uri="{FF2B5EF4-FFF2-40B4-BE49-F238E27FC236}">
                <a16:creationId xmlns:a16="http://schemas.microsoft.com/office/drawing/2014/main" id="{13AD711A-84C0-472D-841C-E7D0D2937F8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Algorithm Utilization</a:t>
            </a:r>
          </a:p>
          <a:p>
            <a:pPr marL="0" lvl="1" indent="0">
              <a:spcBef>
                <a:spcPts val="1000"/>
              </a:spcBef>
              <a:spcAft>
                <a:spcPts val="600"/>
              </a:spcAft>
              <a:buFont typeface="Arial" panose="020B0604020202020204" pitchFamily="34" charset="0"/>
              <a:buNone/>
            </a:pPr>
            <a:r>
              <a:rPr lang="en-US" sz="1400"/>
              <a:t>Agents leverage advanced algorithms to analyze data and make informed decisions efficiently.</a:t>
            </a:r>
          </a:p>
          <a:p>
            <a:pPr marL="0" indent="0">
              <a:spcBef>
                <a:spcPts val="2500"/>
              </a:spcBef>
              <a:spcAft>
                <a:spcPts val="600"/>
              </a:spcAft>
              <a:buFont typeface="Arial" panose="020B0604020202020204" pitchFamily="34" charset="0"/>
              <a:buNone/>
            </a:pPr>
            <a:r>
              <a:rPr lang="en-US" sz="1400" b="1"/>
              <a:t>Analytics for Optimization</a:t>
            </a:r>
          </a:p>
          <a:p>
            <a:pPr marL="0" lvl="1" indent="0">
              <a:spcBef>
                <a:spcPts val="1000"/>
              </a:spcBef>
              <a:spcAft>
                <a:spcPts val="600"/>
              </a:spcAft>
              <a:buFont typeface="Arial" panose="020B0604020202020204" pitchFamily="34" charset="0"/>
              <a:buNone/>
            </a:pPr>
            <a:r>
              <a:rPr lang="en-US" sz="1400"/>
              <a:t>Analytics provide agents with insights to choose the most effective actions from available options.</a:t>
            </a:r>
          </a:p>
        </p:txBody>
      </p:sp>
      <p:pic>
        <p:nvPicPr>
          <p:cNvPr id="7" name="Content Placeholder 6" descr="Shot of a group of businesspeople connecting to a user interface while working in an office at night">
            <a:extLst>
              <a:ext uri="{FF2B5EF4-FFF2-40B4-BE49-F238E27FC236}">
                <a16:creationId xmlns:a16="http://schemas.microsoft.com/office/drawing/2014/main" id="{E488FB92-0508-41C1-A7FB-E9C058D9AEEE}"/>
              </a:ext>
            </a:extLst>
          </p:cNvPr>
          <p:cNvPicPr>
            <a:picLocks noGrp="1" noChangeAspect="1"/>
          </p:cNvPicPr>
          <p:nvPr>
            <p:ph type="pic" sz="quarter" idx="15"/>
          </p:nvPr>
        </p:nvPicPr>
        <p:blipFill>
          <a:blip r:embed="rId3"/>
          <a:srcRect l="18451" r="14223" b="1"/>
          <a:stretch>
            <a:fillRect/>
          </a:stretch>
        </p:blipFill>
        <p:spPr>
          <a:xfrm>
            <a:off x="5737593" y="10"/>
            <a:ext cx="6454407" cy="6399142"/>
          </a:xfrm>
          <a:prstGeom prst="rect">
            <a:avLst/>
          </a:prstGeom>
          <a:noFill/>
        </p:spPr>
      </p:pic>
      <p:sp>
        <p:nvSpPr>
          <p:cNvPr id="4" name="Date Placeholder 3">
            <a:extLst>
              <a:ext uri="{FF2B5EF4-FFF2-40B4-BE49-F238E27FC236}">
                <a16:creationId xmlns:a16="http://schemas.microsoft.com/office/drawing/2014/main" id="{355AF47D-FDA1-DBFC-C917-288D7694E3C1}"/>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B525A4BF-8B0A-1367-900B-518B063D3C5E}"/>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9859CE7D-96F4-7AB5-17FB-F6B2A0B161CF}"/>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31</a:t>
            </a:fld>
            <a:endParaRPr lang="en-US"/>
          </a:p>
        </p:txBody>
      </p:sp>
    </p:spTree>
    <p:extLst>
      <p:ext uri="{BB962C8B-B14F-4D97-AF65-F5344CB8AC3E}">
        <p14:creationId xmlns:p14="http://schemas.microsoft.com/office/powerpoint/2010/main" val="597936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CFFA-264D-4C3A-6A98-2EF608CEAF24}"/>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Leverage Data for Outcomes</a:t>
            </a:r>
          </a:p>
        </p:txBody>
      </p:sp>
      <p:pic>
        <p:nvPicPr>
          <p:cNvPr id="7" name="Content Placeholder 6" descr="Chalk board">
            <a:extLst>
              <a:ext uri="{FF2B5EF4-FFF2-40B4-BE49-F238E27FC236}">
                <a16:creationId xmlns:a16="http://schemas.microsoft.com/office/drawing/2014/main" id="{83DB1FF6-7077-4E72-A532-0FD762A108B3}"/>
              </a:ext>
            </a:extLst>
          </p:cNvPr>
          <p:cNvPicPr>
            <a:picLocks noGrp="1" noChangeAspect="1"/>
          </p:cNvPicPr>
          <p:nvPr>
            <p:ph type="pic" sz="quarter" idx="15"/>
          </p:nvPr>
        </p:nvPicPr>
        <p:blipFill>
          <a:blip r:embed="rId3"/>
          <a:srcRect l="6032" r="5134"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931A5FD0-4328-491D-BF72-C7F627201F3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Data-Driven Decisions</a:t>
            </a:r>
          </a:p>
          <a:p>
            <a:pPr marL="0" lvl="1" indent="0">
              <a:spcBef>
                <a:spcPts val="1000"/>
              </a:spcBef>
              <a:spcAft>
                <a:spcPts val="600"/>
              </a:spcAft>
              <a:buFont typeface="Arial" panose="020B0604020202020204" pitchFamily="34" charset="0"/>
              <a:buNone/>
            </a:pPr>
            <a:r>
              <a:rPr lang="en-US" sz="1400"/>
              <a:t>Using data improves the accuracy of decisions and aligns actions with desired results.</a:t>
            </a:r>
          </a:p>
          <a:p>
            <a:pPr marL="0" indent="0">
              <a:spcBef>
                <a:spcPts val="2500"/>
              </a:spcBef>
              <a:spcAft>
                <a:spcPts val="600"/>
              </a:spcAft>
              <a:buFont typeface="Arial" panose="020B0604020202020204" pitchFamily="34" charset="0"/>
              <a:buNone/>
            </a:pPr>
            <a:r>
              <a:rPr lang="en-US" sz="1400" b="1"/>
              <a:t>Enhanced Effectiveness</a:t>
            </a:r>
          </a:p>
          <a:p>
            <a:pPr marL="0" lvl="1" indent="0">
              <a:spcBef>
                <a:spcPts val="1000"/>
              </a:spcBef>
              <a:spcAft>
                <a:spcPts val="600"/>
              </a:spcAft>
              <a:buFont typeface="Arial" panose="020B0604020202020204" pitchFamily="34" charset="0"/>
              <a:buNone/>
            </a:pPr>
            <a:r>
              <a:rPr lang="en-US" sz="1400"/>
              <a:t>Data insights help optimize strategies leading to more effective outcomes in various fields.</a:t>
            </a:r>
          </a:p>
        </p:txBody>
      </p:sp>
      <p:sp>
        <p:nvSpPr>
          <p:cNvPr id="4" name="Date Placeholder 3">
            <a:extLst>
              <a:ext uri="{FF2B5EF4-FFF2-40B4-BE49-F238E27FC236}">
                <a16:creationId xmlns:a16="http://schemas.microsoft.com/office/drawing/2014/main" id="{B58F4812-D0D7-A0F3-BB9F-C5884CBA4C1D}"/>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EAFFFAE9-33A4-F688-68C8-0514755A8A52}"/>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DA14CD55-33C2-E718-11BA-F46C4A19F0DA}"/>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32</a:t>
            </a:fld>
            <a:endParaRPr lang="en-US"/>
          </a:p>
        </p:txBody>
      </p:sp>
    </p:spTree>
    <p:extLst>
      <p:ext uri="{BB962C8B-B14F-4D97-AF65-F5344CB8AC3E}">
        <p14:creationId xmlns:p14="http://schemas.microsoft.com/office/powerpoint/2010/main" val="139320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9F2E-675A-C8D1-3C1E-F1ED6D6D865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3000" b="0" kern="1200" cap="all" baseline="0">
                <a:latin typeface="+mj-lt"/>
                <a:ea typeface="+mj-ea"/>
                <a:cs typeface="+mj-cs"/>
              </a:rPr>
              <a:t>Image: AI Brain Visualization</a:t>
            </a:r>
          </a:p>
        </p:txBody>
      </p:sp>
      <p:pic>
        <p:nvPicPr>
          <p:cNvPr id="7" name="Content Placeholder 6" descr="Abstract picture of the brain made up of patterns">
            <a:extLst>
              <a:ext uri="{FF2B5EF4-FFF2-40B4-BE49-F238E27FC236}">
                <a16:creationId xmlns:a16="http://schemas.microsoft.com/office/drawing/2014/main" id="{30CB521B-8349-477C-8B17-1DEFEF01EFFC}"/>
              </a:ext>
            </a:extLst>
          </p:cNvPr>
          <p:cNvPicPr>
            <a:picLocks noGrp="1" noChangeAspect="1"/>
          </p:cNvPicPr>
          <p:nvPr>
            <p:ph type="pic" sz="quarter" idx="15"/>
          </p:nvPr>
        </p:nvPicPr>
        <p:blipFill>
          <a:blip r:embed="rId3"/>
          <a:srcRect l="3238" r="1881"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849DE05A-CA8D-45A3-81AB-B78492DCCB6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Symbolism of AI Brain</a:t>
            </a:r>
          </a:p>
          <a:p>
            <a:pPr marL="0" lvl="1" indent="0">
              <a:lnSpc>
                <a:spcPct val="90000"/>
              </a:lnSpc>
              <a:spcBef>
                <a:spcPts val="1000"/>
              </a:spcBef>
              <a:spcAft>
                <a:spcPts val="600"/>
              </a:spcAft>
              <a:buFont typeface="Arial" panose="020B0604020202020204" pitchFamily="34" charset="0"/>
              <a:buNone/>
            </a:pPr>
            <a:r>
              <a:rPr lang="en-US" sz="1000"/>
              <a:t>The AI brain image represents intelligent processing and complex decision-making in artificial agents.</a:t>
            </a:r>
          </a:p>
          <a:p>
            <a:pPr marL="0" indent="0">
              <a:lnSpc>
                <a:spcPct val="90000"/>
              </a:lnSpc>
              <a:spcBef>
                <a:spcPts val="2500"/>
              </a:spcBef>
              <a:spcAft>
                <a:spcPts val="600"/>
              </a:spcAft>
              <a:buFont typeface="Arial" panose="020B0604020202020204" pitchFamily="34" charset="0"/>
              <a:buNone/>
            </a:pPr>
            <a:r>
              <a:rPr lang="en-US" sz="1000" b="1"/>
              <a:t>Intelligent Processing</a:t>
            </a:r>
          </a:p>
          <a:p>
            <a:pPr marL="0" lvl="1" indent="0">
              <a:lnSpc>
                <a:spcPct val="90000"/>
              </a:lnSpc>
              <a:spcBef>
                <a:spcPts val="1000"/>
              </a:spcBef>
              <a:spcAft>
                <a:spcPts val="600"/>
              </a:spcAft>
              <a:buFont typeface="Arial" panose="020B0604020202020204" pitchFamily="34" charset="0"/>
              <a:buNone/>
            </a:pPr>
            <a:r>
              <a:rPr lang="en-US" sz="1000"/>
              <a:t>The visualization illustrates how AI systems process information and simulate human-like intelligence.</a:t>
            </a:r>
          </a:p>
          <a:p>
            <a:pPr marL="0" indent="0">
              <a:lnSpc>
                <a:spcPct val="90000"/>
              </a:lnSpc>
              <a:spcBef>
                <a:spcPts val="2500"/>
              </a:spcBef>
              <a:spcAft>
                <a:spcPts val="600"/>
              </a:spcAft>
              <a:buFont typeface="Arial" panose="020B0604020202020204" pitchFamily="34" charset="0"/>
              <a:buNone/>
            </a:pPr>
            <a:r>
              <a:rPr lang="en-US" sz="1000" b="1"/>
              <a:t>Decision-Making Capabilities</a:t>
            </a:r>
          </a:p>
          <a:p>
            <a:pPr marL="0" lvl="1" indent="0">
              <a:lnSpc>
                <a:spcPct val="90000"/>
              </a:lnSpc>
              <a:spcBef>
                <a:spcPts val="1000"/>
              </a:spcBef>
              <a:spcAft>
                <a:spcPts val="600"/>
              </a:spcAft>
              <a:buFont typeface="Arial" panose="020B0604020202020204" pitchFamily="34" charset="0"/>
              <a:buNone/>
            </a:pPr>
            <a:r>
              <a:rPr lang="en-US" sz="1000"/>
              <a:t>The image reflects AI's capability to analyze data and make informed decisions autonomously.</a:t>
            </a:r>
          </a:p>
        </p:txBody>
      </p:sp>
      <p:sp>
        <p:nvSpPr>
          <p:cNvPr id="4" name="Date Placeholder 3">
            <a:extLst>
              <a:ext uri="{FF2B5EF4-FFF2-40B4-BE49-F238E27FC236}">
                <a16:creationId xmlns:a16="http://schemas.microsoft.com/office/drawing/2014/main" id="{B6AE5485-C13C-2FA0-87E3-AE03BEEE542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05161933-6FEA-2311-0998-D1A5EBE76C41}"/>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6CE4B072-C971-67B2-0232-551E7A2A9BA1}"/>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33</a:t>
            </a:fld>
            <a:endParaRPr lang="en-US"/>
          </a:p>
        </p:txBody>
      </p:sp>
    </p:spTree>
    <p:extLst>
      <p:ext uri="{BB962C8B-B14F-4D97-AF65-F5344CB8AC3E}">
        <p14:creationId xmlns:p14="http://schemas.microsoft.com/office/powerpoint/2010/main" val="4054222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9380-E932-F3AB-B531-1DC073D74D59}"/>
              </a:ext>
            </a:extLst>
          </p:cNvPr>
          <p:cNvSpPr>
            <a:spLocks noGrp="1"/>
          </p:cNvSpPr>
          <p:nvPr>
            <p:ph type="title"/>
          </p:nvPr>
        </p:nvSpPr>
        <p:spPr>
          <a:xfrm>
            <a:off x="431172" y="553616"/>
            <a:ext cx="7914087" cy="4008859"/>
          </a:xfrm>
        </p:spPr>
        <p:txBody>
          <a:bodyPr anchor="t">
            <a:normAutofit/>
          </a:bodyPr>
          <a:lstStyle/>
          <a:p>
            <a:r>
              <a:rPr lang="en-US"/>
              <a:t>Multi-Agent Orchestration</a:t>
            </a:r>
          </a:p>
        </p:txBody>
      </p:sp>
      <p:sp>
        <p:nvSpPr>
          <p:cNvPr id="11" name="Text Placeholder 2">
            <a:extLst>
              <a:ext uri="{FF2B5EF4-FFF2-40B4-BE49-F238E27FC236}">
                <a16:creationId xmlns:a16="http://schemas.microsoft.com/office/drawing/2014/main" id="{7F2B2A52-2C76-9629-AB5C-C4703AB177DE}"/>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1BD57720-922E-8E63-0B19-6D96CFBC0D68}"/>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DC6D1B4A-B1EF-303A-DCB5-9A6EE19060FF}"/>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9335E50-CE22-8385-83B4-536918E25F0F}"/>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34</a:t>
            </a:fld>
            <a:endParaRPr lang="en-US"/>
          </a:p>
        </p:txBody>
      </p:sp>
    </p:spTree>
    <p:extLst>
      <p:ext uri="{BB962C8B-B14F-4D97-AF65-F5344CB8AC3E}">
        <p14:creationId xmlns:p14="http://schemas.microsoft.com/office/powerpoint/2010/main" val="1767416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9B2F-A6D0-148C-91D4-4CC851F86B94}"/>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Defined Protocols Ensure Smooth Coordination</a:t>
            </a:r>
          </a:p>
        </p:txBody>
      </p:sp>
      <p:pic>
        <p:nvPicPr>
          <p:cNvPr id="7" name="Content Placeholder 6" descr="Business team forming words from alphabet blocks.">
            <a:extLst>
              <a:ext uri="{FF2B5EF4-FFF2-40B4-BE49-F238E27FC236}">
                <a16:creationId xmlns:a16="http://schemas.microsoft.com/office/drawing/2014/main" id="{33AA3B39-90D4-4730-B7F6-59CE94B02D3C}"/>
              </a:ext>
            </a:extLst>
          </p:cNvPr>
          <p:cNvPicPr>
            <a:picLocks noGrp="1" noChangeAspect="1"/>
          </p:cNvPicPr>
          <p:nvPr>
            <p:ph type="pic" sz="quarter" idx="15"/>
          </p:nvPr>
        </p:nvPicPr>
        <p:blipFill>
          <a:blip r:embed="rId3"/>
          <a:srcRect l="6935" r="-2"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CC14C58E-31A3-4546-AEF7-797867D2FCC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Communication Standards</a:t>
            </a:r>
          </a:p>
          <a:p>
            <a:pPr marL="0" lvl="1" indent="0">
              <a:spcBef>
                <a:spcPts val="1000"/>
              </a:spcBef>
              <a:spcAft>
                <a:spcPts val="600"/>
              </a:spcAft>
              <a:buFont typeface="Arial" panose="020B0604020202020204" pitchFamily="34" charset="0"/>
              <a:buNone/>
            </a:pPr>
            <a:r>
              <a:rPr lang="en-US" sz="1400"/>
              <a:t>Protocols set clear communication rules to ensure agents interact efficiently without misunderstandings.</a:t>
            </a:r>
          </a:p>
          <a:p>
            <a:pPr marL="0" indent="0">
              <a:spcBef>
                <a:spcPts val="2500"/>
              </a:spcBef>
              <a:spcAft>
                <a:spcPts val="600"/>
              </a:spcAft>
              <a:buFont typeface="Arial" panose="020B0604020202020204" pitchFamily="34" charset="0"/>
              <a:buNone/>
            </a:pPr>
            <a:r>
              <a:rPr lang="en-US" sz="1400" b="1"/>
              <a:t>Conflict Avoidance</a:t>
            </a:r>
          </a:p>
          <a:p>
            <a:pPr marL="0" lvl="1" indent="0">
              <a:spcBef>
                <a:spcPts val="1000"/>
              </a:spcBef>
              <a:spcAft>
                <a:spcPts val="600"/>
              </a:spcAft>
              <a:buFont typeface="Arial" panose="020B0604020202020204" pitchFamily="34" charset="0"/>
              <a:buNone/>
            </a:pPr>
            <a:r>
              <a:rPr lang="en-US" sz="1400"/>
              <a:t>Defined protocols prevent conflicts and redundancies by coordinating agent actions seamlessly.</a:t>
            </a:r>
          </a:p>
        </p:txBody>
      </p:sp>
      <p:sp>
        <p:nvSpPr>
          <p:cNvPr id="4" name="Date Placeholder 3">
            <a:extLst>
              <a:ext uri="{FF2B5EF4-FFF2-40B4-BE49-F238E27FC236}">
                <a16:creationId xmlns:a16="http://schemas.microsoft.com/office/drawing/2014/main" id="{8E4D0F23-5D43-4FE2-C9B2-3DE376468529}"/>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7A84847C-1AAF-C1CC-2ECA-EBA4BB178538}"/>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5106E6A6-3779-2AD8-F70C-3551AA28D7E8}"/>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35</a:t>
            </a:fld>
            <a:endParaRPr lang="en-US"/>
          </a:p>
        </p:txBody>
      </p:sp>
    </p:spTree>
    <p:extLst>
      <p:ext uri="{BB962C8B-B14F-4D97-AF65-F5344CB8AC3E}">
        <p14:creationId xmlns:p14="http://schemas.microsoft.com/office/powerpoint/2010/main" val="18332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43027-25C1-8BED-BB14-35B3FD8079A1}"/>
              </a:ext>
            </a:extLst>
          </p:cNvPr>
          <p:cNvSpPr>
            <a:spLocks noGrp="1"/>
          </p:cNvSpPr>
          <p:nvPr>
            <p:ph type="title"/>
          </p:nvPr>
        </p:nvSpPr>
        <p:spPr>
          <a:xfrm>
            <a:off x="431172" y="293302"/>
            <a:ext cx="11125032" cy="965101"/>
          </a:xfrm>
        </p:spPr>
        <p:txBody>
          <a:bodyPr anchor="b">
            <a:normAutofit/>
          </a:bodyPr>
          <a:lstStyle/>
          <a:p>
            <a:r>
              <a:rPr lang="en-US"/>
              <a:t>Efficient Resource Management</a:t>
            </a:r>
          </a:p>
        </p:txBody>
      </p:sp>
      <p:sp>
        <p:nvSpPr>
          <p:cNvPr id="4" name="Date Placeholder 3">
            <a:extLst>
              <a:ext uri="{FF2B5EF4-FFF2-40B4-BE49-F238E27FC236}">
                <a16:creationId xmlns:a16="http://schemas.microsoft.com/office/drawing/2014/main" id="{399802C9-1DB8-F384-6AB1-E7C10D1BE9A2}"/>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39386DCB-CD64-94EB-1F6D-5850F1765A30}"/>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0BF440CF-AB5E-A49B-A153-0F13FD85F7D5}"/>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36</a:t>
            </a:fld>
            <a:endParaRPr lang="en-US"/>
          </a:p>
        </p:txBody>
      </p:sp>
      <p:graphicFrame>
        <p:nvGraphicFramePr>
          <p:cNvPr id="7" name="Content Placeholder 7">
            <a:extLst>
              <a:ext uri="{FF2B5EF4-FFF2-40B4-BE49-F238E27FC236}">
                <a16:creationId xmlns:a16="http://schemas.microsoft.com/office/drawing/2014/main" id="{9D16361E-C7A0-4011-B6C6-C664F216B542}"/>
              </a:ext>
            </a:extLst>
          </p:cNvPr>
          <p:cNvGraphicFramePr>
            <a:graphicFrameLocks noGrp="1"/>
          </p:cNvGraphicFramePr>
          <p:nvPr>
            <p:ph idx="1"/>
            <p:extLst>
              <p:ext uri="{D42A27DB-BD31-4B8C-83A1-F6EECF244321}">
                <p14:modId xmlns:p14="http://schemas.microsoft.com/office/powerpoint/2010/main" val="102459465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31900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13E3D-7F32-8904-2FFB-FA68617C758A}"/>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Connected Gears</a:t>
            </a:r>
          </a:p>
        </p:txBody>
      </p:sp>
      <p:pic>
        <p:nvPicPr>
          <p:cNvPr id="7" name="Content Placeholder 6" descr="Gears">
            <a:extLst>
              <a:ext uri="{FF2B5EF4-FFF2-40B4-BE49-F238E27FC236}">
                <a16:creationId xmlns:a16="http://schemas.microsoft.com/office/drawing/2014/main" id="{DA52B08B-961A-4983-9421-17E11B49088F}"/>
              </a:ext>
            </a:extLst>
          </p:cNvPr>
          <p:cNvPicPr>
            <a:picLocks noGrp="1" noChangeAspect="1"/>
          </p:cNvPicPr>
          <p:nvPr>
            <p:ph type="pic" sz="quarter" idx="15"/>
          </p:nvPr>
        </p:nvPicPr>
        <p:blipFill>
          <a:blip r:embed="rId3"/>
          <a:srcRect l="12734" r="6590"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22E7E57E-2283-458D-8DE3-EB1AC0DB306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Interlocking Gears</a:t>
            </a:r>
          </a:p>
          <a:p>
            <a:pPr marL="0" lvl="1" indent="0">
              <a:spcBef>
                <a:spcPts val="1000"/>
              </a:spcBef>
              <a:spcAft>
                <a:spcPts val="600"/>
              </a:spcAft>
              <a:buFont typeface="Arial" panose="020B0604020202020204" pitchFamily="34" charset="0"/>
              <a:buNone/>
            </a:pPr>
            <a:r>
              <a:rPr lang="en-US" sz="1400"/>
              <a:t>Connected gears symbolize how components work in unison, highlighting teamwork and coordination.</a:t>
            </a:r>
          </a:p>
          <a:p>
            <a:pPr marL="0" indent="0">
              <a:spcBef>
                <a:spcPts val="2500"/>
              </a:spcBef>
              <a:spcAft>
                <a:spcPts val="600"/>
              </a:spcAft>
              <a:buFont typeface="Arial" panose="020B0604020202020204" pitchFamily="34" charset="0"/>
              <a:buNone/>
            </a:pPr>
            <a:r>
              <a:rPr lang="en-US" sz="1400" b="1"/>
              <a:t>Synchronized Operation</a:t>
            </a:r>
          </a:p>
          <a:p>
            <a:pPr marL="0" lvl="1" indent="0">
              <a:spcBef>
                <a:spcPts val="1000"/>
              </a:spcBef>
              <a:spcAft>
                <a:spcPts val="600"/>
              </a:spcAft>
              <a:buFont typeface="Arial" panose="020B0604020202020204" pitchFamily="34" charset="0"/>
              <a:buNone/>
            </a:pPr>
            <a:r>
              <a:rPr lang="en-US" sz="1400"/>
              <a:t>Synchronization of gears represents seamless, efficient operation of complex systems working together.</a:t>
            </a:r>
          </a:p>
        </p:txBody>
      </p:sp>
      <p:sp>
        <p:nvSpPr>
          <p:cNvPr id="4" name="Date Placeholder 3">
            <a:extLst>
              <a:ext uri="{FF2B5EF4-FFF2-40B4-BE49-F238E27FC236}">
                <a16:creationId xmlns:a16="http://schemas.microsoft.com/office/drawing/2014/main" id="{DD2F42C0-FB26-C994-6B96-C9B793C45B46}"/>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579D943A-682F-746A-7B8F-4D248A127C36}"/>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77BCAFFC-9A68-7DEB-90B4-A48651B80912}"/>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37</a:t>
            </a:fld>
            <a:endParaRPr lang="en-US"/>
          </a:p>
        </p:txBody>
      </p:sp>
    </p:spTree>
    <p:extLst>
      <p:ext uri="{BB962C8B-B14F-4D97-AF65-F5344CB8AC3E}">
        <p14:creationId xmlns:p14="http://schemas.microsoft.com/office/powerpoint/2010/main" val="114278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2A84-FC3B-1A5D-EB0C-A6E6BDBD2FD3}"/>
              </a:ext>
            </a:extLst>
          </p:cNvPr>
          <p:cNvSpPr>
            <a:spLocks noGrp="1"/>
          </p:cNvSpPr>
          <p:nvPr>
            <p:ph type="title"/>
          </p:nvPr>
        </p:nvSpPr>
        <p:spPr>
          <a:xfrm>
            <a:off x="431172" y="553616"/>
            <a:ext cx="7914087" cy="4008859"/>
          </a:xfrm>
        </p:spPr>
        <p:txBody>
          <a:bodyPr anchor="t">
            <a:normAutofit/>
          </a:bodyPr>
          <a:lstStyle/>
          <a:p>
            <a:r>
              <a:rPr lang="en-US"/>
              <a:t>Algorithms &amp; Protocols</a:t>
            </a:r>
          </a:p>
        </p:txBody>
      </p:sp>
      <p:sp>
        <p:nvSpPr>
          <p:cNvPr id="11" name="Text Placeholder 2">
            <a:extLst>
              <a:ext uri="{FF2B5EF4-FFF2-40B4-BE49-F238E27FC236}">
                <a16:creationId xmlns:a16="http://schemas.microsoft.com/office/drawing/2014/main" id="{D9B3D154-0687-4E41-DEDE-58C54A1AF4E5}"/>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5FA54AA8-45F8-A435-259D-9EE428132A78}"/>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5F41BA10-C54D-C340-5FCA-253B69545695}"/>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9F65C4C-992E-7048-BD50-6F0F19D4A972}"/>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38</a:t>
            </a:fld>
            <a:endParaRPr lang="en-US"/>
          </a:p>
        </p:txBody>
      </p:sp>
    </p:spTree>
    <p:extLst>
      <p:ext uri="{BB962C8B-B14F-4D97-AF65-F5344CB8AC3E}">
        <p14:creationId xmlns:p14="http://schemas.microsoft.com/office/powerpoint/2010/main" val="1491652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1B97-E096-D115-373E-8EF6B50946D1}"/>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Agents Follow Communication Rules</a:t>
            </a:r>
          </a:p>
        </p:txBody>
      </p:sp>
      <p:pic>
        <p:nvPicPr>
          <p:cNvPr id="7" name="Content Placeholder 6" descr="Businessmen exchanging solutions and ideas with speech bubbles. Business communication concept isolated on white.">
            <a:extLst>
              <a:ext uri="{FF2B5EF4-FFF2-40B4-BE49-F238E27FC236}">
                <a16:creationId xmlns:a16="http://schemas.microsoft.com/office/drawing/2014/main" id="{B73385AA-AE28-4FE9-84D2-3B090407F092}"/>
              </a:ext>
            </a:extLst>
          </p:cNvPr>
          <p:cNvPicPr>
            <a:picLocks noGrp="1" noChangeAspect="1"/>
          </p:cNvPicPr>
          <p:nvPr>
            <p:ph type="pic" sz="quarter" idx="15"/>
          </p:nvPr>
        </p:nvPicPr>
        <p:blipFill>
          <a:blip r:embed="rId3"/>
          <a:srcRect l="4215" r="2"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0C3AF22A-2C7A-4981-BBCA-32E05110C93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Adherence to Rules</a:t>
            </a:r>
          </a:p>
          <a:p>
            <a:pPr marL="0" lvl="1" indent="0">
              <a:spcBef>
                <a:spcPts val="1000"/>
              </a:spcBef>
              <a:spcAft>
                <a:spcPts val="600"/>
              </a:spcAft>
              <a:buFont typeface="Arial" panose="020B0604020202020204" pitchFamily="34" charset="0"/>
              <a:buNone/>
            </a:pPr>
            <a:r>
              <a:rPr lang="en-US" sz="1400"/>
              <a:t>Agents strictly follow predefined communication protocols to maintain clarity in exchanges.</a:t>
            </a:r>
          </a:p>
          <a:p>
            <a:pPr marL="0" indent="0">
              <a:spcBef>
                <a:spcPts val="2500"/>
              </a:spcBef>
              <a:spcAft>
                <a:spcPts val="600"/>
              </a:spcAft>
              <a:buFont typeface="Arial" panose="020B0604020202020204" pitchFamily="34" charset="0"/>
              <a:buNone/>
            </a:pPr>
            <a:r>
              <a:rPr lang="en-US" sz="1400" b="1"/>
              <a:t>Ensuring Consistency</a:t>
            </a:r>
          </a:p>
          <a:p>
            <a:pPr marL="0" lvl="1" indent="0">
              <a:spcBef>
                <a:spcPts val="1000"/>
              </a:spcBef>
              <a:spcAft>
                <a:spcPts val="600"/>
              </a:spcAft>
              <a:buFont typeface="Arial" panose="020B0604020202020204" pitchFamily="34" charset="0"/>
              <a:buNone/>
            </a:pPr>
            <a:r>
              <a:rPr lang="en-US" sz="1400"/>
              <a:t>Consistent message exchanges prevent misunderstandings and promote effective communication.</a:t>
            </a:r>
          </a:p>
        </p:txBody>
      </p:sp>
      <p:sp>
        <p:nvSpPr>
          <p:cNvPr id="4" name="Date Placeholder 3">
            <a:extLst>
              <a:ext uri="{FF2B5EF4-FFF2-40B4-BE49-F238E27FC236}">
                <a16:creationId xmlns:a16="http://schemas.microsoft.com/office/drawing/2014/main" id="{C18A4606-1253-0E8D-F982-AD240EF494EB}"/>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32203024-3416-DE38-8FDE-985F1A040199}"/>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26818DA5-EA51-1E53-A571-9940BDFCE5C3}"/>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39</a:t>
            </a:fld>
            <a:endParaRPr lang="en-US"/>
          </a:p>
        </p:txBody>
      </p:sp>
    </p:spTree>
    <p:extLst>
      <p:ext uri="{BB962C8B-B14F-4D97-AF65-F5344CB8AC3E}">
        <p14:creationId xmlns:p14="http://schemas.microsoft.com/office/powerpoint/2010/main" val="1525188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EF0F-D723-F97C-5859-2A15B70C8E90}"/>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Course Name, Subtitle</a:t>
            </a:r>
          </a:p>
        </p:txBody>
      </p:sp>
      <p:pic>
        <p:nvPicPr>
          <p:cNvPr id="7" name="Content Placeholder 6" descr="Conceptual image of supercomputer, 3D generated image.">
            <a:extLst>
              <a:ext uri="{FF2B5EF4-FFF2-40B4-BE49-F238E27FC236}">
                <a16:creationId xmlns:a16="http://schemas.microsoft.com/office/drawing/2014/main" id="{55CE4EA2-0932-451C-AA31-47AB6024018D}"/>
              </a:ext>
            </a:extLst>
          </p:cNvPr>
          <p:cNvPicPr>
            <a:picLocks noGrp="1" noChangeAspect="1"/>
          </p:cNvPicPr>
          <p:nvPr>
            <p:ph type="pic" sz="quarter" idx="15"/>
          </p:nvPr>
        </p:nvPicPr>
        <p:blipFill>
          <a:blip r:embed="rId3"/>
          <a:srcRect l="7708" r="11615"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A6FBC92C-554F-456F-BD4F-F7C4416B93F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100" b="1"/>
              <a:t>Course Context</a:t>
            </a:r>
          </a:p>
          <a:p>
            <a:pPr marL="0" lvl="1" indent="0">
              <a:lnSpc>
                <a:spcPct val="90000"/>
              </a:lnSpc>
              <a:spcBef>
                <a:spcPts val="1000"/>
              </a:spcBef>
              <a:spcAft>
                <a:spcPts val="600"/>
              </a:spcAft>
              <a:buFont typeface="Arial" panose="020B0604020202020204" pitchFamily="34" charset="0"/>
              <a:buNone/>
            </a:pPr>
            <a:r>
              <a:rPr lang="en-US" sz="1100"/>
              <a:t>The course name sets the framework and scope for exploring AI agentic design.</a:t>
            </a:r>
          </a:p>
          <a:p>
            <a:pPr marL="0" indent="0">
              <a:lnSpc>
                <a:spcPct val="90000"/>
              </a:lnSpc>
              <a:spcBef>
                <a:spcPts val="2500"/>
              </a:spcBef>
              <a:spcAft>
                <a:spcPts val="600"/>
              </a:spcAft>
              <a:buFont typeface="Arial" panose="020B0604020202020204" pitchFamily="34" charset="0"/>
              <a:buNone/>
            </a:pPr>
            <a:r>
              <a:rPr lang="en-US" sz="1100" b="1"/>
              <a:t>Focus on AI Agentic Design</a:t>
            </a:r>
          </a:p>
          <a:p>
            <a:pPr marL="0" lvl="1" indent="0">
              <a:lnSpc>
                <a:spcPct val="90000"/>
              </a:lnSpc>
              <a:spcBef>
                <a:spcPts val="1000"/>
              </a:spcBef>
              <a:spcAft>
                <a:spcPts val="600"/>
              </a:spcAft>
              <a:buFont typeface="Arial" panose="020B0604020202020204" pitchFamily="34" charset="0"/>
              <a:buNone/>
            </a:pPr>
            <a:r>
              <a:rPr lang="en-US" sz="1100"/>
              <a:t>Emphasizes the design principles that enable autonomous AI agents.</a:t>
            </a:r>
          </a:p>
          <a:p>
            <a:pPr marL="0" indent="0">
              <a:lnSpc>
                <a:spcPct val="90000"/>
              </a:lnSpc>
              <a:spcBef>
                <a:spcPts val="2500"/>
              </a:spcBef>
              <a:spcAft>
                <a:spcPts val="600"/>
              </a:spcAft>
              <a:buFont typeface="Arial" panose="020B0604020202020204" pitchFamily="34" charset="0"/>
              <a:buNone/>
            </a:pPr>
            <a:r>
              <a:rPr lang="en-US" sz="1100" b="1"/>
              <a:t>AutoGen's Role</a:t>
            </a:r>
          </a:p>
          <a:p>
            <a:pPr marL="0" lvl="1" indent="0">
              <a:lnSpc>
                <a:spcPct val="90000"/>
              </a:lnSpc>
              <a:spcBef>
                <a:spcPts val="1000"/>
              </a:spcBef>
              <a:spcAft>
                <a:spcPts val="600"/>
              </a:spcAft>
              <a:buFont typeface="Arial" panose="020B0604020202020204" pitchFamily="34" charset="0"/>
              <a:buNone/>
            </a:pPr>
            <a:r>
              <a:rPr lang="en-US" sz="1100"/>
              <a:t>Highlights AutoGen's contribution in advancing AI capabilities and agentic design.</a:t>
            </a:r>
          </a:p>
        </p:txBody>
      </p:sp>
      <p:sp>
        <p:nvSpPr>
          <p:cNvPr id="4" name="Date Placeholder 3">
            <a:extLst>
              <a:ext uri="{FF2B5EF4-FFF2-40B4-BE49-F238E27FC236}">
                <a16:creationId xmlns:a16="http://schemas.microsoft.com/office/drawing/2014/main" id="{131F1A78-2BE9-A16A-EABF-BC8AAB35A4AB}"/>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E46DFE38-E126-C61E-A014-2E4A44A8AB94}"/>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4E4424D5-5966-E0F1-4450-9C9125BCF250}"/>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4</a:t>
            </a:fld>
            <a:endParaRPr lang="en-US"/>
          </a:p>
        </p:txBody>
      </p:sp>
    </p:spTree>
    <p:extLst>
      <p:ext uri="{BB962C8B-B14F-4D97-AF65-F5344CB8AC3E}">
        <p14:creationId xmlns:p14="http://schemas.microsoft.com/office/powerpoint/2010/main" val="4073090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59FC-0CCE-E96B-98B6-6CA52BAC27E4}"/>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Structured Message Flows</a:t>
            </a:r>
          </a:p>
        </p:txBody>
      </p:sp>
      <p:pic>
        <p:nvPicPr>
          <p:cNvPr id="7" name="Content Placeholder 6" descr="Network with pins on blue background">
            <a:extLst>
              <a:ext uri="{FF2B5EF4-FFF2-40B4-BE49-F238E27FC236}">
                <a16:creationId xmlns:a16="http://schemas.microsoft.com/office/drawing/2014/main" id="{4D0F26A3-7E5F-4335-8182-AB6C24C2C552}"/>
              </a:ext>
            </a:extLst>
          </p:cNvPr>
          <p:cNvPicPr>
            <a:picLocks noGrp="1" noChangeAspect="1"/>
          </p:cNvPicPr>
          <p:nvPr>
            <p:ph type="pic" sz="quarter" idx="15"/>
          </p:nvPr>
        </p:nvPicPr>
        <p:blipFill>
          <a:blip r:embed="rId3"/>
          <a:srcRect l="4088" r="15236"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A9866AAE-90E0-42F8-B8F7-7E45312E11B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Organized Interactions</a:t>
            </a:r>
          </a:p>
          <a:p>
            <a:pPr marL="0" lvl="1" indent="0">
              <a:lnSpc>
                <a:spcPct val="90000"/>
              </a:lnSpc>
              <a:spcBef>
                <a:spcPts val="1000"/>
              </a:spcBef>
              <a:spcAft>
                <a:spcPts val="600"/>
              </a:spcAft>
              <a:buFont typeface="Arial" panose="020B0604020202020204" pitchFamily="34" charset="0"/>
              <a:buNone/>
            </a:pPr>
            <a:r>
              <a:rPr lang="en-US" sz="1000"/>
              <a:t>Structured message flows organize communications systematically for clarity and efficiency.</a:t>
            </a:r>
          </a:p>
          <a:p>
            <a:pPr marL="0" indent="0">
              <a:lnSpc>
                <a:spcPct val="90000"/>
              </a:lnSpc>
              <a:spcBef>
                <a:spcPts val="2500"/>
              </a:spcBef>
              <a:spcAft>
                <a:spcPts val="600"/>
              </a:spcAft>
              <a:buFont typeface="Arial" panose="020B0604020202020204" pitchFamily="34" charset="0"/>
              <a:buNone/>
            </a:pPr>
            <a:r>
              <a:rPr lang="en-US" sz="1000" b="1"/>
              <a:t>Predictable Coordination</a:t>
            </a:r>
          </a:p>
          <a:p>
            <a:pPr marL="0" lvl="1" indent="0">
              <a:lnSpc>
                <a:spcPct val="90000"/>
              </a:lnSpc>
              <a:spcBef>
                <a:spcPts val="1000"/>
              </a:spcBef>
              <a:spcAft>
                <a:spcPts val="600"/>
              </a:spcAft>
              <a:buFont typeface="Arial" panose="020B0604020202020204" pitchFamily="34" charset="0"/>
              <a:buNone/>
            </a:pPr>
            <a:r>
              <a:rPr lang="en-US" sz="1000"/>
              <a:t>These flows enable predictable agent coordination, reducing errors during interactions.</a:t>
            </a:r>
          </a:p>
          <a:p>
            <a:pPr marL="0" indent="0">
              <a:lnSpc>
                <a:spcPct val="90000"/>
              </a:lnSpc>
              <a:spcBef>
                <a:spcPts val="2500"/>
              </a:spcBef>
              <a:spcAft>
                <a:spcPts val="600"/>
              </a:spcAft>
              <a:buFont typeface="Arial" panose="020B0604020202020204" pitchFamily="34" charset="0"/>
              <a:buNone/>
            </a:pPr>
            <a:r>
              <a:rPr lang="en-US" sz="1000" b="1"/>
              <a:t>Effective Communication</a:t>
            </a:r>
          </a:p>
          <a:p>
            <a:pPr marL="0" lvl="1" indent="0">
              <a:lnSpc>
                <a:spcPct val="90000"/>
              </a:lnSpc>
              <a:spcBef>
                <a:spcPts val="1000"/>
              </a:spcBef>
              <a:spcAft>
                <a:spcPts val="600"/>
              </a:spcAft>
              <a:buFont typeface="Arial" panose="020B0604020202020204" pitchFamily="34" charset="0"/>
              <a:buNone/>
            </a:pPr>
            <a:r>
              <a:rPr lang="en-US" sz="1000"/>
              <a:t>Structured flows ensure effective and smooth exchange of messages among participating agents.</a:t>
            </a:r>
          </a:p>
        </p:txBody>
      </p:sp>
      <p:sp>
        <p:nvSpPr>
          <p:cNvPr id="4" name="Date Placeholder 3">
            <a:extLst>
              <a:ext uri="{FF2B5EF4-FFF2-40B4-BE49-F238E27FC236}">
                <a16:creationId xmlns:a16="http://schemas.microsoft.com/office/drawing/2014/main" id="{AA53C598-6EAD-F6DE-B818-FEE615EF9B47}"/>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8952B86C-CAD9-B2AC-AB9D-FCD50542734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E56B5F21-0579-D2FD-4547-FAD88F22279E}"/>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40</a:t>
            </a:fld>
            <a:endParaRPr lang="en-US"/>
          </a:p>
        </p:txBody>
      </p:sp>
    </p:spTree>
    <p:extLst>
      <p:ext uri="{BB962C8B-B14F-4D97-AF65-F5344CB8AC3E}">
        <p14:creationId xmlns:p14="http://schemas.microsoft.com/office/powerpoint/2010/main" val="778287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16EB-AFC5-47E2-2A14-CE0863655908}"/>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Code and Flowchart</a:t>
            </a:r>
          </a:p>
        </p:txBody>
      </p:sp>
      <p:pic>
        <p:nvPicPr>
          <p:cNvPr id="7" name="Content Placeholder 6" descr="digital technology concept">
            <a:extLst>
              <a:ext uri="{FF2B5EF4-FFF2-40B4-BE49-F238E27FC236}">
                <a16:creationId xmlns:a16="http://schemas.microsoft.com/office/drawing/2014/main" id="{44495ED6-8A60-4A38-884B-43A3951F6F49}"/>
              </a:ext>
            </a:extLst>
          </p:cNvPr>
          <p:cNvPicPr>
            <a:picLocks noGrp="1" noChangeAspect="1"/>
          </p:cNvPicPr>
          <p:nvPr>
            <p:ph type="pic" sz="quarter" idx="15"/>
          </p:nvPr>
        </p:nvPicPr>
        <p:blipFill>
          <a:blip r:embed="rId3"/>
          <a:srcRect l="34" r="31981"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E42B6C73-989D-4147-8649-E7227359A86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Code Representation</a:t>
            </a:r>
          </a:p>
          <a:p>
            <a:pPr marL="0" lvl="1" indent="0">
              <a:spcBef>
                <a:spcPts val="1000"/>
              </a:spcBef>
              <a:spcAft>
                <a:spcPts val="600"/>
              </a:spcAft>
              <a:buFont typeface="Arial" panose="020B0604020202020204" pitchFamily="34" charset="0"/>
              <a:buNone/>
            </a:pPr>
            <a:r>
              <a:rPr lang="en-US" sz="1400"/>
              <a:t>Code visually represents the underlying programming for agent communication protocols ensuring system functionality.</a:t>
            </a:r>
          </a:p>
          <a:p>
            <a:pPr marL="0" indent="0">
              <a:spcBef>
                <a:spcPts val="2500"/>
              </a:spcBef>
              <a:spcAft>
                <a:spcPts val="600"/>
              </a:spcAft>
              <a:buFont typeface="Arial" panose="020B0604020202020204" pitchFamily="34" charset="0"/>
              <a:buNone/>
            </a:pPr>
            <a:r>
              <a:rPr lang="en-US" sz="1400" b="1"/>
              <a:t>Flowchart Visualization</a:t>
            </a:r>
          </a:p>
          <a:p>
            <a:pPr marL="0" lvl="1" indent="0">
              <a:spcBef>
                <a:spcPts val="1000"/>
              </a:spcBef>
              <a:spcAft>
                <a:spcPts val="600"/>
              </a:spcAft>
              <a:buFont typeface="Arial" panose="020B0604020202020204" pitchFamily="34" charset="0"/>
              <a:buNone/>
            </a:pPr>
            <a:r>
              <a:rPr lang="en-US" sz="1400"/>
              <a:t>Flowcharts illustrate the logical sequence and flow in communication processes between agents.</a:t>
            </a:r>
          </a:p>
        </p:txBody>
      </p:sp>
      <p:sp>
        <p:nvSpPr>
          <p:cNvPr id="4" name="Date Placeholder 3">
            <a:extLst>
              <a:ext uri="{FF2B5EF4-FFF2-40B4-BE49-F238E27FC236}">
                <a16:creationId xmlns:a16="http://schemas.microsoft.com/office/drawing/2014/main" id="{F65F41B2-67D0-D8D4-21C5-D49EB4EAD966}"/>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180E3416-FCD6-DCF3-E681-BCCD33D4A17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9C17E137-23A8-B962-F98A-1FB104B44C8B}"/>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41</a:t>
            </a:fld>
            <a:endParaRPr lang="en-US"/>
          </a:p>
        </p:txBody>
      </p:sp>
    </p:spTree>
    <p:extLst>
      <p:ext uri="{BB962C8B-B14F-4D97-AF65-F5344CB8AC3E}">
        <p14:creationId xmlns:p14="http://schemas.microsoft.com/office/powerpoint/2010/main" val="4130056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4DA29-B3A4-2A19-7DB6-D3A88944F91C}"/>
              </a:ext>
            </a:extLst>
          </p:cNvPr>
          <p:cNvSpPr>
            <a:spLocks noGrp="1"/>
          </p:cNvSpPr>
          <p:nvPr>
            <p:ph type="title"/>
          </p:nvPr>
        </p:nvSpPr>
        <p:spPr>
          <a:xfrm>
            <a:off x="429768" y="429768"/>
            <a:ext cx="10890374" cy="1627632"/>
          </a:xfrm>
        </p:spPr>
        <p:txBody>
          <a:bodyPr anchor="t">
            <a:normAutofit/>
          </a:bodyPr>
          <a:lstStyle/>
          <a:p>
            <a:r>
              <a:rPr lang="en-US"/>
              <a:t>Conclusion</a:t>
            </a:r>
          </a:p>
        </p:txBody>
      </p:sp>
      <p:graphicFrame>
        <p:nvGraphicFramePr>
          <p:cNvPr id="10" name="Content Placeholder 2">
            <a:extLst>
              <a:ext uri="{FF2B5EF4-FFF2-40B4-BE49-F238E27FC236}">
                <a16:creationId xmlns:a16="http://schemas.microsoft.com/office/drawing/2014/main" id="{8BDDEAE8-4825-2EA6-62F8-0AD00DA5EC0E}"/>
              </a:ext>
            </a:extLst>
          </p:cNvPr>
          <p:cNvGraphicFramePr>
            <a:graphicFrameLocks noGrp="1"/>
          </p:cNvGraphicFramePr>
          <p:nvPr>
            <p:ph sz="quarter" idx="13"/>
            <p:extLst>
              <p:ext uri="{D42A27DB-BD31-4B8C-83A1-F6EECF244321}">
                <p14:modId xmlns:p14="http://schemas.microsoft.com/office/powerpoint/2010/main" val="2470146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264408"/>
          <a:ext cx="10890374" cy="2834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205CDAEA-8B1A-7BAA-97E2-D60E2754039D}"/>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37FDA68B-09C6-E089-11F8-045EB90FB946}"/>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92436F49-9241-3B93-6632-27C64C144051}"/>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42</a:t>
            </a:fld>
            <a:endParaRPr lang="en-US"/>
          </a:p>
        </p:txBody>
      </p:sp>
    </p:spTree>
    <p:extLst>
      <p:ext uri="{BB962C8B-B14F-4D97-AF65-F5344CB8AC3E}">
        <p14:creationId xmlns:p14="http://schemas.microsoft.com/office/powerpoint/2010/main" val="25435521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0AB6-6FAC-D2B2-2027-EEA8E409F98B}"/>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Abstract Image of AI Networks</a:t>
            </a:r>
          </a:p>
        </p:txBody>
      </p:sp>
      <p:pic>
        <p:nvPicPr>
          <p:cNvPr id="7" name="Content Placeholder 6" descr="A network of lines and dots background">
            <a:extLst>
              <a:ext uri="{FF2B5EF4-FFF2-40B4-BE49-F238E27FC236}">
                <a16:creationId xmlns:a16="http://schemas.microsoft.com/office/drawing/2014/main" id="{11DB331B-F49B-4A59-ABE9-538C376968D7}"/>
              </a:ext>
            </a:extLst>
          </p:cNvPr>
          <p:cNvPicPr>
            <a:picLocks noGrp="1" noChangeAspect="1"/>
          </p:cNvPicPr>
          <p:nvPr>
            <p:ph type="pic" sz="quarter" idx="15"/>
          </p:nvPr>
        </p:nvPicPr>
        <p:blipFill>
          <a:blip r:embed="rId3"/>
          <a:srcRect l="4417" r="4933"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9C0DA808-13A1-4870-9E89-39D96E61C40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Interconnected AI Systems</a:t>
            </a:r>
          </a:p>
          <a:p>
            <a:pPr marL="0" lvl="1" indent="0">
              <a:spcBef>
                <a:spcPts val="1000"/>
              </a:spcBef>
              <a:spcAft>
                <a:spcPts val="600"/>
              </a:spcAft>
              <a:buFont typeface="Arial" panose="020B0604020202020204" pitchFamily="34" charset="0"/>
              <a:buNone/>
            </a:pPr>
            <a:r>
              <a:rPr lang="en-US" sz="1400"/>
              <a:t>AI networks consist of interconnected nodes that communicate and collaborate dynamically for intelligent outcomes.</a:t>
            </a:r>
          </a:p>
          <a:p>
            <a:pPr marL="0" indent="0">
              <a:spcBef>
                <a:spcPts val="2500"/>
              </a:spcBef>
              <a:spcAft>
                <a:spcPts val="600"/>
              </a:spcAft>
              <a:buFont typeface="Arial" panose="020B0604020202020204" pitchFamily="34" charset="0"/>
              <a:buNone/>
            </a:pPr>
            <a:r>
              <a:rPr lang="en-US" sz="1400" b="1"/>
              <a:t>Dynamic Network Activity</a:t>
            </a:r>
          </a:p>
          <a:p>
            <a:pPr marL="0" lvl="1" indent="0">
              <a:spcBef>
                <a:spcPts val="1000"/>
              </a:spcBef>
              <a:spcAft>
                <a:spcPts val="600"/>
              </a:spcAft>
              <a:buFont typeface="Arial" panose="020B0604020202020204" pitchFamily="34" charset="0"/>
              <a:buNone/>
            </a:pPr>
            <a:r>
              <a:rPr lang="en-US" sz="1400"/>
              <a:t>AI systems exhibit dynamic interactions that evolve over time, enabling adaptability and learning.</a:t>
            </a:r>
          </a:p>
        </p:txBody>
      </p:sp>
      <p:sp>
        <p:nvSpPr>
          <p:cNvPr id="4" name="Date Placeholder 3">
            <a:extLst>
              <a:ext uri="{FF2B5EF4-FFF2-40B4-BE49-F238E27FC236}">
                <a16:creationId xmlns:a16="http://schemas.microsoft.com/office/drawing/2014/main" id="{A64842B7-FD75-72C9-C5DF-282E488EFA20}"/>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1C429359-9846-08CF-4DC9-E4131594772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04590943-A7B8-CC97-DB96-C60535819640}"/>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5</a:t>
            </a:fld>
            <a:endParaRPr lang="en-US"/>
          </a:p>
        </p:txBody>
      </p:sp>
    </p:spTree>
    <p:extLst>
      <p:ext uri="{BB962C8B-B14F-4D97-AF65-F5344CB8AC3E}">
        <p14:creationId xmlns:p14="http://schemas.microsoft.com/office/powerpoint/2010/main" val="2765246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BD35-8E7A-D67B-C950-28F8D679FF5B}"/>
              </a:ext>
            </a:extLst>
          </p:cNvPr>
          <p:cNvSpPr>
            <a:spLocks noGrp="1"/>
          </p:cNvSpPr>
          <p:nvPr>
            <p:ph type="title"/>
          </p:nvPr>
        </p:nvSpPr>
        <p:spPr>
          <a:xfrm>
            <a:off x="431172" y="553616"/>
            <a:ext cx="7914087" cy="4008859"/>
          </a:xfrm>
        </p:spPr>
        <p:txBody>
          <a:bodyPr anchor="t">
            <a:normAutofit/>
          </a:bodyPr>
          <a:lstStyle/>
          <a:p>
            <a:r>
              <a:rPr lang="en-US"/>
              <a:t>Introduction</a:t>
            </a:r>
          </a:p>
        </p:txBody>
      </p:sp>
      <p:sp>
        <p:nvSpPr>
          <p:cNvPr id="11" name="Text Placeholder 2">
            <a:extLst>
              <a:ext uri="{FF2B5EF4-FFF2-40B4-BE49-F238E27FC236}">
                <a16:creationId xmlns:a16="http://schemas.microsoft.com/office/drawing/2014/main" id="{9AECBD83-40CA-2AA3-AE7D-85E5BD3302FC}"/>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1D5295EF-B7B9-C953-4F94-E6D74DA97125}"/>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052F0463-374B-6B71-72E8-30F3BD18CEBA}"/>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5E9FFFD5-60D3-A988-1855-2C0F495740E9}"/>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6</a:t>
            </a:fld>
            <a:endParaRPr lang="en-US"/>
          </a:p>
        </p:txBody>
      </p:sp>
    </p:spTree>
    <p:extLst>
      <p:ext uri="{BB962C8B-B14F-4D97-AF65-F5344CB8AC3E}">
        <p14:creationId xmlns:p14="http://schemas.microsoft.com/office/powerpoint/2010/main" val="2690138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CE97-E432-D765-BB6A-F745F7478CA9}"/>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Agentic Design Patterns Define AI Agent Behaviors</a:t>
            </a:r>
          </a:p>
        </p:txBody>
      </p:sp>
      <p:pic>
        <p:nvPicPr>
          <p:cNvPr id="7" name="Content Placeholder 6" descr="Modern background">
            <a:extLst>
              <a:ext uri="{FF2B5EF4-FFF2-40B4-BE49-F238E27FC236}">
                <a16:creationId xmlns:a16="http://schemas.microsoft.com/office/drawing/2014/main" id="{64AED9C1-8F60-4861-8997-BAE4EDAFCF8F}"/>
              </a:ext>
            </a:extLst>
          </p:cNvPr>
          <p:cNvPicPr>
            <a:picLocks noGrp="1" noChangeAspect="1"/>
          </p:cNvPicPr>
          <p:nvPr>
            <p:ph type="pic" sz="quarter" idx="15"/>
          </p:nvPr>
        </p:nvPicPr>
        <p:blipFill>
          <a:blip r:embed="rId3"/>
          <a:srcRect r="19324"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A0CC0853-67A8-43F2-8F07-9A68921BAFE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Blueprints of AI Behavior</a:t>
            </a:r>
          </a:p>
          <a:p>
            <a:pPr marL="0" lvl="1" indent="0">
              <a:lnSpc>
                <a:spcPct val="90000"/>
              </a:lnSpc>
              <a:spcBef>
                <a:spcPts val="1000"/>
              </a:spcBef>
              <a:spcAft>
                <a:spcPts val="600"/>
              </a:spcAft>
              <a:buFont typeface="Arial" panose="020B0604020202020204" pitchFamily="34" charset="0"/>
              <a:buNone/>
            </a:pPr>
            <a:r>
              <a:rPr lang="en-US" sz="1000"/>
              <a:t>Agentic design patterns act as foundational blueprints guiding AI agent behaviors in diverse environments.</a:t>
            </a:r>
          </a:p>
          <a:p>
            <a:pPr marL="0" indent="0">
              <a:lnSpc>
                <a:spcPct val="90000"/>
              </a:lnSpc>
              <a:spcBef>
                <a:spcPts val="2500"/>
              </a:spcBef>
              <a:spcAft>
                <a:spcPts val="600"/>
              </a:spcAft>
              <a:buFont typeface="Arial" panose="020B0604020202020204" pitchFamily="34" charset="0"/>
              <a:buNone/>
            </a:pPr>
            <a:r>
              <a:rPr lang="en-US" sz="1000" b="1"/>
              <a:t>Interaction Mechanisms</a:t>
            </a:r>
          </a:p>
          <a:p>
            <a:pPr marL="0" lvl="1" indent="0">
              <a:lnSpc>
                <a:spcPct val="90000"/>
              </a:lnSpc>
              <a:spcBef>
                <a:spcPts val="1000"/>
              </a:spcBef>
              <a:spcAft>
                <a:spcPts val="600"/>
              </a:spcAft>
              <a:buFont typeface="Arial" panose="020B0604020202020204" pitchFamily="34" charset="0"/>
              <a:buNone/>
            </a:pPr>
            <a:r>
              <a:rPr lang="en-US" sz="1000"/>
              <a:t>These patterns define how AI agents interact with each other and their surroundings effectively.</a:t>
            </a:r>
          </a:p>
          <a:p>
            <a:pPr marL="0" indent="0">
              <a:lnSpc>
                <a:spcPct val="90000"/>
              </a:lnSpc>
              <a:spcBef>
                <a:spcPts val="2500"/>
              </a:spcBef>
              <a:spcAft>
                <a:spcPts val="600"/>
              </a:spcAft>
              <a:buFont typeface="Arial" panose="020B0604020202020204" pitchFamily="34" charset="0"/>
              <a:buNone/>
            </a:pPr>
            <a:r>
              <a:rPr lang="en-US" sz="1000" b="1"/>
              <a:t>Adaptation in Complex Systems</a:t>
            </a:r>
          </a:p>
          <a:p>
            <a:pPr marL="0" lvl="1" indent="0">
              <a:lnSpc>
                <a:spcPct val="90000"/>
              </a:lnSpc>
              <a:spcBef>
                <a:spcPts val="1000"/>
              </a:spcBef>
              <a:spcAft>
                <a:spcPts val="600"/>
              </a:spcAft>
              <a:buFont typeface="Arial" panose="020B0604020202020204" pitchFamily="34" charset="0"/>
              <a:buNone/>
            </a:pPr>
            <a:r>
              <a:rPr lang="en-US" sz="1000"/>
              <a:t>Agentic patterns enable AI to adapt dynamically to changing conditions within complex systems.</a:t>
            </a:r>
          </a:p>
        </p:txBody>
      </p:sp>
      <p:sp>
        <p:nvSpPr>
          <p:cNvPr id="4" name="Date Placeholder 3">
            <a:extLst>
              <a:ext uri="{FF2B5EF4-FFF2-40B4-BE49-F238E27FC236}">
                <a16:creationId xmlns:a16="http://schemas.microsoft.com/office/drawing/2014/main" id="{B6EBA8DF-7FA0-0ACB-0812-0DACE276A634}"/>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D1C1F1D1-6A6C-50D3-E20D-CBC08B4041E0}"/>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152DB820-1691-9AF2-5931-EFA01504AF6E}"/>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7</a:t>
            </a:fld>
            <a:endParaRPr lang="en-US"/>
          </a:p>
        </p:txBody>
      </p:sp>
    </p:spTree>
    <p:extLst>
      <p:ext uri="{BB962C8B-B14F-4D97-AF65-F5344CB8AC3E}">
        <p14:creationId xmlns:p14="http://schemas.microsoft.com/office/powerpoint/2010/main" val="2304123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3DE4-E9C1-70A8-FC00-E8167E3FFA40}"/>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Empower Next-Gen AI Systems</a:t>
            </a:r>
          </a:p>
        </p:txBody>
      </p:sp>
      <p:pic>
        <p:nvPicPr>
          <p:cNvPr id="7" name="Content Placeholder 6">
            <a:extLst>
              <a:ext uri="{FF2B5EF4-FFF2-40B4-BE49-F238E27FC236}">
                <a16:creationId xmlns:a16="http://schemas.microsoft.com/office/drawing/2014/main" id="{3A108A83-E33F-4C59-9ACC-ED4C782C1603}"/>
              </a:ext>
            </a:extLst>
          </p:cNvPr>
          <p:cNvPicPr>
            <a:picLocks noGrp="1" noChangeAspect="1"/>
          </p:cNvPicPr>
          <p:nvPr>
            <p:ph type="pic" sz="quarter" idx="15"/>
          </p:nvPr>
        </p:nvPicPr>
        <p:blipFill>
          <a:blip r:embed="rId3"/>
          <a:srcRect t="15141" r="2"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1A5905DF-3C0B-4837-9F72-F6364866040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Leveraging AI Patterns</a:t>
            </a:r>
          </a:p>
          <a:p>
            <a:pPr marL="0" lvl="1" indent="0">
              <a:lnSpc>
                <a:spcPct val="90000"/>
              </a:lnSpc>
              <a:spcBef>
                <a:spcPts val="1000"/>
              </a:spcBef>
              <a:spcAft>
                <a:spcPts val="600"/>
              </a:spcAft>
              <a:buFont typeface="Arial" panose="020B0604020202020204" pitchFamily="34" charset="0"/>
              <a:buNone/>
            </a:pPr>
            <a:r>
              <a:rPr lang="en-US" sz="1000"/>
              <a:t>Using advanced patterns enables developers to build smarter AI systems with improved capabilities.</a:t>
            </a:r>
          </a:p>
          <a:p>
            <a:pPr marL="0" indent="0">
              <a:lnSpc>
                <a:spcPct val="90000"/>
              </a:lnSpc>
              <a:spcBef>
                <a:spcPts val="2500"/>
              </a:spcBef>
              <a:spcAft>
                <a:spcPts val="600"/>
              </a:spcAft>
              <a:buFont typeface="Arial" panose="020B0604020202020204" pitchFamily="34" charset="0"/>
              <a:buNone/>
            </a:pPr>
            <a:r>
              <a:rPr lang="en-US" sz="1000" b="1"/>
              <a:t>Intelligent AI Systems</a:t>
            </a:r>
          </a:p>
          <a:p>
            <a:pPr marL="0" lvl="1" indent="0">
              <a:lnSpc>
                <a:spcPct val="90000"/>
              </a:lnSpc>
              <a:spcBef>
                <a:spcPts val="1000"/>
              </a:spcBef>
              <a:spcAft>
                <a:spcPts val="600"/>
              </a:spcAft>
              <a:buFont typeface="Arial" panose="020B0604020202020204" pitchFamily="34" charset="0"/>
              <a:buNone/>
            </a:pPr>
            <a:r>
              <a:rPr lang="en-US" sz="1000"/>
              <a:t>Next-generation AI systems exhibit enhanced intelligence for complex problem solving.</a:t>
            </a:r>
          </a:p>
          <a:p>
            <a:pPr marL="0" indent="0">
              <a:lnSpc>
                <a:spcPct val="90000"/>
              </a:lnSpc>
              <a:spcBef>
                <a:spcPts val="2500"/>
              </a:spcBef>
              <a:spcAft>
                <a:spcPts val="600"/>
              </a:spcAft>
              <a:buFont typeface="Arial" panose="020B0604020202020204" pitchFamily="34" charset="0"/>
              <a:buNone/>
            </a:pPr>
            <a:r>
              <a:rPr lang="en-US" sz="1000" b="1"/>
              <a:t>Adaptive AI Capabilities</a:t>
            </a:r>
          </a:p>
          <a:p>
            <a:pPr marL="0" lvl="1" indent="0">
              <a:lnSpc>
                <a:spcPct val="90000"/>
              </a:lnSpc>
              <a:spcBef>
                <a:spcPts val="1000"/>
              </a:spcBef>
              <a:spcAft>
                <a:spcPts val="600"/>
              </a:spcAft>
              <a:buFont typeface="Arial" panose="020B0604020202020204" pitchFamily="34" charset="0"/>
              <a:buNone/>
            </a:pPr>
            <a:r>
              <a:rPr lang="en-US" sz="1000"/>
              <a:t>AI systems adapt dynamically to new data and environments to perform sophisticated tasks effectively.</a:t>
            </a:r>
          </a:p>
        </p:txBody>
      </p:sp>
      <p:sp>
        <p:nvSpPr>
          <p:cNvPr id="4" name="Date Placeholder 3">
            <a:extLst>
              <a:ext uri="{FF2B5EF4-FFF2-40B4-BE49-F238E27FC236}">
                <a16:creationId xmlns:a16="http://schemas.microsoft.com/office/drawing/2014/main" id="{5AB6A3CD-D184-F549-5FDD-B5989E8A66D2}"/>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50B54988-4EEC-D704-311A-F5F2BE79FA9F}"/>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324788CA-3FED-4847-A1C4-DA82E42F3EA3}"/>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8</a:t>
            </a:fld>
            <a:endParaRPr lang="en-US"/>
          </a:p>
        </p:txBody>
      </p:sp>
    </p:spTree>
    <p:extLst>
      <p:ext uri="{BB962C8B-B14F-4D97-AF65-F5344CB8AC3E}">
        <p14:creationId xmlns:p14="http://schemas.microsoft.com/office/powerpoint/2010/main" val="3340796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0E59-60E6-FFB1-8C31-333A0D48DACD}"/>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Image: Futuristic AI Illustration</a:t>
            </a:r>
          </a:p>
        </p:txBody>
      </p:sp>
      <p:pic>
        <p:nvPicPr>
          <p:cNvPr id="7" name="Content Placeholder 6" descr="Abstract  Digital network communication internet concept">
            <a:extLst>
              <a:ext uri="{FF2B5EF4-FFF2-40B4-BE49-F238E27FC236}">
                <a16:creationId xmlns:a16="http://schemas.microsoft.com/office/drawing/2014/main" id="{971E8C96-D57A-4073-AD4E-FF5DE3F7C4EE}"/>
              </a:ext>
            </a:extLst>
          </p:cNvPr>
          <p:cNvPicPr>
            <a:picLocks noGrp="1" noChangeAspect="1"/>
          </p:cNvPicPr>
          <p:nvPr>
            <p:ph type="pic" sz="quarter" idx="15"/>
          </p:nvPr>
        </p:nvPicPr>
        <p:blipFill>
          <a:blip r:embed="rId3"/>
          <a:srcRect r="9350"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0A22E689-CD29-4BF1-90AC-B968F5CA1F1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Innovative AI Visualization</a:t>
            </a:r>
          </a:p>
          <a:p>
            <a:pPr marL="0" lvl="1" indent="0">
              <a:spcBef>
                <a:spcPts val="1000"/>
              </a:spcBef>
              <a:spcAft>
                <a:spcPts val="600"/>
              </a:spcAft>
              <a:buFont typeface="Arial" panose="020B0604020202020204" pitchFamily="34" charset="0"/>
              <a:buNone/>
            </a:pPr>
            <a:r>
              <a:rPr lang="en-US" sz="1400"/>
              <a:t>The illustration embodies the cutting-edge and forward-thinking aspects of artificial intelligence technology.</a:t>
            </a:r>
          </a:p>
          <a:p>
            <a:pPr marL="0" indent="0">
              <a:spcBef>
                <a:spcPts val="2500"/>
              </a:spcBef>
              <a:spcAft>
                <a:spcPts val="600"/>
              </a:spcAft>
              <a:buFont typeface="Arial" panose="020B0604020202020204" pitchFamily="34" charset="0"/>
              <a:buNone/>
            </a:pPr>
            <a:r>
              <a:rPr lang="en-US" sz="1400" b="1"/>
              <a:t>Representation of Technological Progress</a:t>
            </a:r>
          </a:p>
          <a:p>
            <a:pPr marL="0" lvl="1" indent="0">
              <a:spcBef>
                <a:spcPts val="1000"/>
              </a:spcBef>
              <a:spcAft>
                <a:spcPts val="600"/>
              </a:spcAft>
              <a:buFont typeface="Arial" panose="020B0604020202020204" pitchFamily="34" charset="0"/>
              <a:buNone/>
            </a:pPr>
            <a:r>
              <a:rPr lang="en-US" sz="1400"/>
              <a:t>Visual elements highlight growth and advancement in AI and related future technologies.</a:t>
            </a:r>
          </a:p>
        </p:txBody>
      </p:sp>
      <p:sp>
        <p:nvSpPr>
          <p:cNvPr id="4" name="Date Placeholder 3">
            <a:extLst>
              <a:ext uri="{FF2B5EF4-FFF2-40B4-BE49-F238E27FC236}">
                <a16:creationId xmlns:a16="http://schemas.microsoft.com/office/drawing/2014/main" id="{55AA4A94-D62C-8670-F3AE-ED3E3C7AD117}"/>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11/8/2025</a:t>
            </a:fld>
            <a:endParaRPr lang="en-US"/>
          </a:p>
        </p:txBody>
      </p:sp>
      <p:sp>
        <p:nvSpPr>
          <p:cNvPr id="5" name="Footer Placeholder 4">
            <a:extLst>
              <a:ext uri="{FF2B5EF4-FFF2-40B4-BE49-F238E27FC236}">
                <a16:creationId xmlns:a16="http://schemas.microsoft.com/office/drawing/2014/main" id="{1D2CEBB5-A78E-601A-7120-CAD5170B17DC}"/>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D87216D2-8D78-9019-A5BA-762B8EA4F34B}"/>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9</a:t>
            </a:fld>
            <a:endParaRPr lang="en-US"/>
          </a:p>
        </p:txBody>
      </p:sp>
    </p:spTree>
    <p:extLst>
      <p:ext uri="{BB962C8B-B14F-4D97-AF65-F5344CB8AC3E}">
        <p14:creationId xmlns:p14="http://schemas.microsoft.com/office/powerpoint/2010/main" val="974381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2790</Words>
  <Application>Microsoft Office PowerPoint</Application>
  <PresentationFormat>Widescreen</PresentationFormat>
  <Paragraphs>407</Paragraphs>
  <Slides>42</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Aptos</vt:lpstr>
      <vt:lpstr>Arial</vt:lpstr>
      <vt:lpstr>Neue Haas Grotesk Text Pro</vt:lpstr>
      <vt:lpstr>OasisVTI</vt:lpstr>
      <vt:lpstr>AI Agentic Design Patterns with AutoGen</vt:lpstr>
      <vt:lpstr>Presentation Roadmap</vt:lpstr>
      <vt:lpstr>Title Slide</vt:lpstr>
      <vt:lpstr>Course Name, Subtitle</vt:lpstr>
      <vt:lpstr>Abstract Image of AI Networks</vt:lpstr>
      <vt:lpstr>Introduction</vt:lpstr>
      <vt:lpstr>Agentic Design Patterns Define AI Agent Behaviors</vt:lpstr>
      <vt:lpstr>Empower Next-Gen AI Systems</vt:lpstr>
      <vt:lpstr>Image: Futuristic AI Illustration</vt:lpstr>
      <vt:lpstr>Why Patterns Matter</vt:lpstr>
      <vt:lpstr>Reusable Solutions Lower Development Effort</vt:lpstr>
      <vt:lpstr>Ensure Reliable, Robust Systems</vt:lpstr>
      <vt:lpstr>Image: Puzzle or Blueprint</vt:lpstr>
      <vt:lpstr>AutoGen Overview</vt:lpstr>
      <vt:lpstr>AutoGen Enables Multi-Agent Orchestration</vt:lpstr>
      <vt:lpstr>Agents Interact for Complex Tasks</vt:lpstr>
      <vt:lpstr>Image: Agents Collaborating</vt:lpstr>
      <vt:lpstr>Pattern 1: Flexibility</vt:lpstr>
      <vt:lpstr>Agents Dynamically Adapt to Change</vt:lpstr>
      <vt:lpstr>Supports Evolving Goals</vt:lpstr>
      <vt:lpstr>Image: Flowing Abstract Shapes</vt:lpstr>
      <vt:lpstr>Pattern 2: Scalability</vt:lpstr>
      <vt:lpstr>Handles Growing Task Complexity</vt:lpstr>
      <vt:lpstr>Easily Integrate More Agents</vt:lpstr>
      <vt:lpstr>Image: Expanding Network Nodes</vt:lpstr>
      <vt:lpstr>Pattern 3: Collaboration</vt:lpstr>
      <vt:lpstr>Agents Coordinate Actions</vt:lpstr>
      <vt:lpstr>Achieve Shared Objectives</vt:lpstr>
      <vt:lpstr>Image: Teamwork Concept</vt:lpstr>
      <vt:lpstr>Pattern 4: Decision-Making</vt:lpstr>
      <vt:lpstr>Agents Make Smarter Choices</vt:lpstr>
      <vt:lpstr>Leverage Data for Outcomes</vt:lpstr>
      <vt:lpstr>Image: AI Brain Visualization</vt:lpstr>
      <vt:lpstr>Multi-Agent Orchestration</vt:lpstr>
      <vt:lpstr>Defined Protocols Ensure Smooth Coordination</vt:lpstr>
      <vt:lpstr>Efficient Resource Management</vt:lpstr>
      <vt:lpstr>Image: Connected Gears</vt:lpstr>
      <vt:lpstr>Algorithms &amp; Protocols</vt:lpstr>
      <vt:lpstr>Agents Follow Communication Rules</vt:lpstr>
      <vt:lpstr>Structured Message Flows</vt:lpstr>
      <vt:lpstr>Image: Code and Flowchart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Sisovin Chieng</dc:creator>
  <cp:lastModifiedBy>Sisovin Chieng</cp:lastModifiedBy>
  <cp:revision>1</cp:revision>
  <dcterms:created xsi:type="dcterms:W3CDTF">2025-11-08T12:44:32Z</dcterms:created>
  <dcterms:modified xsi:type="dcterms:W3CDTF">2025-11-08T12:52:14Z</dcterms:modified>
</cp:coreProperties>
</file>